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304" r:id="rId4"/>
    <p:sldId id="308" r:id="rId5"/>
    <p:sldId id="334" r:id="rId6"/>
    <p:sldId id="295" r:id="rId7"/>
    <p:sldId id="292" r:id="rId8"/>
    <p:sldId id="325" r:id="rId9"/>
    <p:sldId id="307" r:id="rId10"/>
    <p:sldId id="332" r:id="rId11"/>
    <p:sldId id="340" r:id="rId12"/>
    <p:sldId id="333" r:id="rId13"/>
    <p:sldId id="328" r:id="rId14"/>
    <p:sldId id="323" r:id="rId15"/>
    <p:sldId id="330" r:id="rId16"/>
    <p:sldId id="338" r:id="rId17"/>
    <p:sldId id="319" r:id="rId18"/>
    <p:sldId id="339" r:id="rId19"/>
    <p:sldId id="316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817"/>
    <a:srgbClr val="3A3718"/>
    <a:srgbClr val="2C2913"/>
    <a:srgbClr val="DEDC00"/>
    <a:srgbClr val="CBD730"/>
    <a:srgbClr val="2572AD"/>
    <a:srgbClr val="98004D"/>
    <a:srgbClr val="4B6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EDCF"/>
          </a:solidFill>
        </a:fill>
      </a:tcStyle>
    </a:wholeTbl>
    <a:band2H>
      <a:tcTxStyle/>
      <a:tcStyle>
        <a:tcBdr/>
        <a:fill>
          <a:solidFill>
            <a:srgbClr val="F6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F4CD"/>
          </a:solidFill>
        </a:fill>
      </a:tcStyle>
    </a:wholeTbl>
    <a:band2H>
      <a:tcTxStyle/>
      <a:tcStyle>
        <a:tcBdr/>
        <a:fill>
          <a:solidFill>
            <a:srgbClr val="FCFA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CC"/>
          </a:solidFill>
        </a:fill>
      </a:tcStyle>
    </a:wholeTbl>
    <a:band2H>
      <a:tcTxStyle/>
      <a:tcStyle>
        <a:tcBdr/>
        <a:fill>
          <a:solidFill>
            <a:srgbClr val="EB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130" autoAdjust="0"/>
  </p:normalViewPr>
  <p:slideViewPr>
    <p:cSldViewPr snapToGrid="0" snapToObjects="1">
      <p:cViewPr varScale="1">
        <p:scale>
          <a:sx n="133" d="100"/>
          <a:sy n="133" d="100"/>
        </p:scale>
        <p:origin x="494" y="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1747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5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6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49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6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9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87267"/>
            <a:ext cx="9144000" cy="1655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pic>
        <p:nvPicPr>
          <p:cNvPr id="18" name="Grafik 16" descr="Grafik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4762" y="4889639"/>
            <a:ext cx="3616953" cy="115742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046969" y="3687267"/>
            <a:ext cx="8098062" cy="165576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l">
              <a:buSzTx/>
              <a:buFontTx/>
              <a:buNone/>
              <a:defRPr sz="18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8" name="Grafik 9" descr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1400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22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pic>
        <p:nvPicPr>
          <p:cNvPr id="123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6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44039" y="3273063"/>
            <a:ext cx="5157789" cy="823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SzTx/>
              <a:buFontTx/>
              <a:buNone/>
              <a:defRPr sz="1800" b="1"/>
            </a:lvl1pPr>
            <a:lvl2pPr marL="0" indent="457200">
              <a:buSzTx/>
              <a:buFontTx/>
              <a:buNone/>
              <a:defRPr sz="1800" b="1"/>
            </a:lvl2pPr>
            <a:lvl3pPr marL="0" indent="914400">
              <a:buSzTx/>
              <a:buFontTx/>
              <a:buNone/>
              <a:defRPr sz="1800" b="1"/>
            </a:lvl3pPr>
            <a:lvl4pPr marL="0" indent="1371600">
              <a:buSzTx/>
              <a:buFontTx/>
              <a:buNone/>
              <a:defRPr sz="1800" b="1"/>
            </a:lvl4pPr>
            <a:lvl5pPr marL="0" indent="1828800">
              <a:buSzTx/>
              <a:buFontTx/>
              <a:buNone/>
              <a:defRPr sz="1800" b="1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6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72200" y="32730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pPr marL="0" indent="0">
              <a:buSzTx/>
              <a:buFontTx/>
              <a:buNone/>
              <a:defRPr sz="2400" b="1"/>
            </a:pPr>
            <a:endParaRPr dirty="0"/>
          </a:p>
        </p:txBody>
      </p:sp>
      <p:pic>
        <p:nvPicPr>
          <p:cNvPr id="64" name="Grafik 9" descr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75" name="Grafik 5" descr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Grafik 4" descr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1731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96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718457" indent="-261257">
              <a:defRPr sz="1800"/>
            </a:lvl2pPr>
            <a:lvl3pPr marL="1219200" indent="-304800">
              <a:defRPr sz="1800"/>
            </a:lvl3pPr>
            <a:lvl4pPr marL="1737360" indent="-365760">
              <a:defRPr sz="1800"/>
            </a:lvl4pPr>
            <a:lvl5pPr marL="2194560" indent="-365760">
              <a:defRPr sz="18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9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839787" y="1949311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pic>
        <p:nvPicPr>
          <p:cNvPr id="98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18214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09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03355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pic>
        <p:nvPicPr>
          <p:cNvPr id="111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con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ld 4" descr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text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182145"/>
          </a:xfrm>
          <a:prstGeom prst="rect">
            <a:avLst/>
          </a:prstGeom>
        </p:spPr>
        <p:txBody>
          <a:bodyPr anchor="ctr" anchorCtr="0"/>
          <a:lstStyle>
            <a:lvl1pPr>
              <a:defRPr sz="28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09" name="Bildplatzhalt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03355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pic>
        <p:nvPicPr>
          <p:cNvPr id="111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880A78C0-B12E-4A65-B82C-761B9267EFAA}"/>
              </a:ext>
            </a:extLst>
          </p:cNvPr>
          <p:cNvSpPr txBox="1"/>
          <p:nvPr userDrawn="1"/>
        </p:nvSpPr>
        <p:spPr>
          <a:xfrm>
            <a:off x="197494" y="6356350"/>
            <a:ext cx="120327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9BE5"/>
                </a:solidFill>
              </a:defRPr>
            </a:lvl1pPr>
          </a:lstStyle>
          <a:p>
            <a:r>
              <a:rPr dirty="0"/>
              <a:t>confidential</a:t>
            </a:r>
          </a:p>
        </p:txBody>
      </p:sp>
      <p:pic>
        <p:nvPicPr>
          <p:cNvPr id="10" name="Bild 4" descr="Bild 4"/>
          <p:cNvPicPr>
            <a:picLocks noChangeAspect="1"/>
          </p:cNvPicPr>
          <p:nvPr userDrawn="1"/>
        </p:nvPicPr>
        <p:blipFill rotWithShape="1">
          <a:blip r:embed="rId4"/>
          <a:srcRect l="48261"/>
          <a:stretch/>
        </p:blipFill>
        <p:spPr>
          <a:xfrm>
            <a:off x="0" y="-1"/>
            <a:ext cx="12258258" cy="69633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val 10"/>
          <p:cNvSpPr/>
          <p:nvPr userDrawn="1"/>
        </p:nvSpPr>
        <p:spPr>
          <a:xfrm>
            <a:off x="3748560" y="729813"/>
            <a:ext cx="4694880" cy="4694880"/>
          </a:xfrm>
          <a:prstGeom prst="ellipse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92A6C8B8-662F-4A46-BE83-B5A084D77F5D}"/>
              </a:ext>
            </a:extLst>
          </p:cNvPr>
          <p:cNvSpPr txBox="1">
            <a:spLocks/>
          </p:cNvSpPr>
          <p:nvPr userDrawn="1"/>
        </p:nvSpPr>
        <p:spPr>
          <a:xfrm>
            <a:off x="11830923" y="6400413"/>
            <a:ext cx="17087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229412" y="1755588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1729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 descr="Bild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7653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583499" y="365125"/>
            <a:ext cx="107703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583499" y="1951487"/>
            <a:ext cx="107703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pic>
        <p:nvPicPr>
          <p:cNvPr id="5" name="Grafik 6" descr="Grafi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3357" y="6159582"/>
            <a:ext cx="1755917" cy="5618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743177" y="6404292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15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1459" marR="0" indent="-25145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1pPr>
      <a:lvl2pPr marL="708659" marR="0" indent="-25145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2pPr>
      <a:lvl3pPr marL="12287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3pPr>
      <a:lvl4pPr marL="16859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4pPr>
      <a:lvl5pPr marL="21431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5pPr>
      <a:lvl6pPr marL="25654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6pPr>
      <a:lvl7pPr marL="30226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7pPr>
      <a:lvl8pPr marL="3479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8pPr>
      <a:lvl9pPr marL="39370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3A371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leash-futur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89062" y="5245440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8547BF-F0F0-42A1-AE50-F6D6A2F6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44" y="1122362"/>
            <a:ext cx="10714113" cy="2387601"/>
          </a:xfrm>
        </p:spPr>
        <p:txBody>
          <a:bodyPr/>
          <a:lstStyle/>
          <a:p>
            <a:r>
              <a:rPr lang="de-DE" dirty="0"/>
              <a:t>Excalibur Project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D6D605B-49E8-446E-B937-FEE9653CB72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3602305"/>
            <a:ext cx="9144000" cy="995038"/>
          </a:xfrm>
        </p:spPr>
        <p:txBody>
          <a:bodyPr/>
          <a:lstStyle/>
          <a:p>
            <a:r>
              <a:rPr lang="en-US" sz="3200" dirty="0"/>
              <a:t>digital infection chain detection &amp; notification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8081636" y="6393644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2C2913"/>
                </a:solidFill>
              </a:rPr>
              <a:t>Lead Author: Lars Engelhard, 18.01.2020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ECA504D8-B5CE-43B6-B994-B23D3E3BC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76" y="3330829"/>
            <a:ext cx="1016941" cy="569656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4CF7BE-65F3-4B50-BF87-7EA4C58F39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10</a:t>
            </a:fld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BCD0AA-8626-40C1-A49D-2AEE635D947B}"/>
              </a:ext>
            </a:extLst>
          </p:cNvPr>
          <p:cNvSpPr txBox="1">
            <a:spLocks/>
          </p:cNvSpPr>
          <p:nvPr/>
        </p:nvSpPr>
        <p:spPr>
          <a:xfrm>
            <a:off x="4297515" y="1951485"/>
            <a:ext cx="3780000" cy="4408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buFont typeface="Arial"/>
              <a:buNone/>
            </a:pPr>
            <a:r>
              <a:rPr lang="en-US" b="1" dirty="0">
                <a:solidFill>
                  <a:srgbClr val="B3B817"/>
                </a:solidFill>
              </a:rPr>
              <a:t>Second stage – Pandemic-APPs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Open source development for Smartphone Apps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National solutions possible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&gt;75% penetration in Europe possible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Parallel implementations to support</a:t>
            </a:r>
          </a:p>
          <a:p>
            <a:pPr lvl="1" hangingPunct="1">
              <a:lnSpc>
                <a:spcPct val="100000"/>
              </a:lnSpc>
            </a:pPr>
            <a:r>
              <a:rPr lang="en-US" dirty="0"/>
              <a:t>Various vendors</a:t>
            </a:r>
          </a:p>
          <a:p>
            <a:pPr lvl="1" hangingPunct="1">
              <a:lnSpc>
                <a:spcPct val="100000"/>
              </a:lnSpc>
            </a:pPr>
            <a:r>
              <a:rPr lang="en-US" dirty="0"/>
              <a:t>Various operating systems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Interoperability ensured by test-implementation in reference </a:t>
            </a:r>
            <a:br>
              <a:rPr lang="en-US" dirty="0"/>
            </a:br>
            <a:r>
              <a:rPr lang="en-US" dirty="0"/>
              <a:t>with the “Golden Device”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E767D69-F882-4237-9B0C-5EA0C00B3FB4}"/>
              </a:ext>
            </a:extLst>
          </p:cNvPr>
          <p:cNvSpPr txBox="1">
            <a:spLocks/>
          </p:cNvSpPr>
          <p:nvPr/>
        </p:nvSpPr>
        <p:spPr>
          <a:xfrm>
            <a:off x="8247697" y="1951485"/>
            <a:ext cx="3780000" cy="4579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buFont typeface="Arial"/>
              <a:buNone/>
            </a:pPr>
            <a:r>
              <a:rPr lang="en-US" b="1" dirty="0">
                <a:solidFill>
                  <a:srgbClr val="B3B817"/>
                </a:solidFill>
              </a:rPr>
              <a:t>Third stage – Small electronic device 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Excalibur device as a global response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Pocket sized, rugged, low cost solution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100% penetration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Adds devices for locations like buildings &amp; transportations to the corona network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Global bail-out technology to fight epidemics and pandemics in the long-term - globally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Available for poor infrastructure regions providing equal access</a:t>
            </a:r>
          </a:p>
        </p:txBody>
      </p: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DD4F6A0-D703-4B46-BC56-8B6820FE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49" y="5390269"/>
            <a:ext cx="739964" cy="10140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2C443B-219D-47AA-BAB6-2B5FAA35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49" y="2434692"/>
            <a:ext cx="366110" cy="70083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E788B4-8F5E-4026-AE3A-1A816B259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311" y="3055583"/>
            <a:ext cx="1120252" cy="746834"/>
          </a:xfrm>
          <a:prstGeom prst="rect">
            <a:avLst/>
          </a:prstGeom>
        </p:spPr>
      </p:pic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222AA6E-45D1-40FE-BE93-358470DB322E}"/>
              </a:ext>
            </a:extLst>
          </p:cNvPr>
          <p:cNvSpPr txBox="1">
            <a:spLocks/>
          </p:cNvSpPr>
          <p:nvPr/>
        </p:nvSpPr>
        <p:spPr>
          <a:xfrm>
            <a:off x="347332" y="1951485"/>
            <a:ext cx="3780000" cy="4408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buFont typeface="Arial"/>
              <a:buNone/>
            </a:pPr>
            <a:r>
              <a:rPr lang="en-US" b="1" dirty="0">
                <a:solidFill>
                  <a:srgbClr val="B3B817"/>
                </a:solidFill>
              </a:rPr>
              <a:t>First stage – Reference Device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Core-development of a reference device to ensure interoperability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“Golden Device” is reference</a:t>
            </a:r>
          </a:p>
          <a:p>
            <a:pPr hangingPunct="1">
              <a:lnSpc>
                <a:spcPct val="100000"/>
              </a:lnSpc>
            </a:pPr>
            <a:r>
              <a:rPr lang="en-US" dirty="0"/>
              <a:t>Specification of core functionalities: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ID calculation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Communication stack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Architectures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Protocols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Calculation algorithms</a:t>
            </a:r>
          </a:p>
          <a:p>
            <a:pPr lvl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Local storage of data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67E7A07-6F87-44AA-BFDE-1B8FC7213316}"/>
              </a:ext>
            </a:extLst>
          </p:cNvPr>
          <p:cNvSpPr txBox="1">
            <a:spLocks/>
          </p:cNvSpPr>
          <p:nvPr/>
        </p:nvSpPr>
        <p:spPr>
          <a:xfrm>
            <a:off x="583499" y="222788"/>
            <a:ext cx="107703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1800" dirty="0"/>
              <a:t>DECENTRALIZED SOLUTION</a:t>
            </a:r>
            <a:br>
              <a:rPr lang="en-US" dirty="0"/>
            </a:br>
            <a:r>
              <a:rPr lang="en-US" dirty="0"/>
              <a:t>Three Stages Of Deployment - Fast-track solution</a:t>
            </a:r>
          </a:p>
        </p:txBody>
      </p:sp>
    </p:spTree>
    <p:extLst>
      <p:ext uri="{BB962C8B-B14F-4D97-AF65-F5344CB8AC3E}">
        <p14:creationId xmlns:p14="http://schemas.microsoft.com/office/powerpoint/2010/main" val="11229447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4B95DD-3653-4298-8E6A-ABFFB02D3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7"/>
            <a:ext cx="7231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45% demand relief for schools and kindergarten in Germany </a:t>
            </a:r>
            <a:br>
              <a:rPr lang="en-US" dirty="0"/>
            </a:br>
            <a:r>
              <a:rPr lang="en-US" sz="1400" dirty="0"/>
              <a:t>(source: ZDF </a:t>
            </a:r>
            <a:r>
              <a:rPr lang="en-US" sz="1400" dirty="0" err="1"/>
              <a:t>PolitBarometer</a:t>
            </a:r>
            <a:r>
              <a:rPr lang="en-US" sz="1400" dirty="0"/>
              <a:t> 09.04.2020)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3B817"/>
                </a:solidFill>
              </a:rPr>
              <a:t>Issues:</a:t>
            </a:r>
          </a:p>
          <a:p>
            <a:r>
              <a:rPr lang="en-US" dirty="0"/>
              <a:t>Not all Kids have smartphones</a:t>
            </a:r>
          </a:p>
          <a:p>
            <a:r>
              <a:rPr lang="en-US" dirty="0"/>
              <a:t>Toddlers and kids on playgrounds typically not play and climb with expensive phones in their pocket. They will break.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B3B817"/>
                </a:solidFill>
              </a:rPr>
              <a:t>Solution:</a:t>
            </a:r>
          </a:p>
          <a:p>
            <a:r>
              <a:rPr lang="en-US" dirty="0"/>
              <a:t>A rugged and cheap device for Kids, like a „Tamagotchi“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Fully interoperable with App solutions, we can achieve best support, provide </a:t>
            </a:r>
            <a:r>
              <a:rPr lang="en-US" b="1" dirty="0"/>
              <a:t>social equality</a:t>
            </a:r>
            <a:r>
              <a:rPr lang="en-US" dirty="0"/>
              <a:t>, </a:t>
            </a:r>
            <a:r>
              <a:rPr lang="en-US" b="1" dirty="0"/>
              <a:t>anonymity</a:t>
            </a:r>
            <a:r>
              <a:rPr lang="en-US" dirty="0"/>
              <a:t> and </a:t>
            </a:r>
            <a:r>
              <a:rPr lang="en-US" b="1" dirty="0"/>
              <a:t>international scalability</a:t>
            </a:r>
            <a:r>
              <a:rPr lang="en-US" dirty="0"/>
              <a:t> thanks to decentralized interoperable networks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CE9D6C-C431-4753-90AD-FC60F0EA27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F49576D-E382-4548-B82F-E82E38BB1834}"/>
              </a:ext>
            </a:extLst>
          </p:cNvPr>
          <p:cNvSpPr txBox="1">
            <a:spLocks/>
          </p:cNvSpPr>
          <p:nvPr/>
        </p:nvSpPr>
        <p:spPr>
          <a:xfrm>
            <a:off x="583499" y="222788"/>
            <a:ext cx="107703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1800" dirty="0"/>
              <a:t>DECENTRALIZED SOLUTION</a:t>
            </a:r>
            <a:br>
              <a:rPr lang="en-US" dirty="0"/>
            </a:br>
            <a:r>
              <a:rPr lang="en-US" dirty="0"/>
              <a:t>Small Electronic Device</a:t>
            </a:r>
          </a:p>
        </p:txBody>
      </p:sp>
      <p:pic>
        <p:nvPicPr>
          <p:cNvPr id="6" name="Grafik 5" descr="Ein Bild, das Essen enthält.&#10;&#10;Automatisch generierte Beschreibung">
            <a:extLst>
              <a:ext uri="{FF2B5EF4-FFF2-40B4-BE49-F238E27FC236}">
                <a16:creationId xmlns:a16="http://schemas.microsoft.com/office/drawing/2014/main" id="{A10B51AB-B546-4AF4-A093-3C999A7BD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81" y="545745"/>
            <a:ext cx="1530178" cy="8571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0C6E56-DE22-463F-AFC8-3D64DB89F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5456" y="400294"/>
            <a:ext cx="1722087" cy="1148057"/>
          </a:xfrm>
          <a:prstGeom prst="rect">
            <a:avLst/>
          </a:prstGeom>
        </p:spPr>
      </p:pic>
      <p:pic>
        <p:nvPicPr>
          <p:cNvPr id="9" name="Grafik 8" descr="Ein Bild, das Uhr enthält.&#10;&#10;Automatisch generierte Beschreibung">
            <a:extLst>
              <a:ext uri="{FF2B5EF4-FFF2-40B4-BE49-F238E27FC236}">
                <a16:creationId xmlns:a16="http://schemas.microsoft.com/office/drawing/2014/main" id="{B74BA610-E52B-46A1-9F8E-AF08044177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0"/>
          <a:stretch/>
        </p:blipFill>
        <p:spPr>
          <a:xfrm>
            <a:off x="9150034" y="4319877"/>
            <a:ext cx="1382399" cy="188346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9FD4AEE-3C61-4187-86DF-0AED252E0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8" t="4250" r="5900" b="25316"/>
          <a:stretch/>
        </p:blipFill>
        <p:spPr>
          <a:xfrm>
            <a:off x="7188086" y="1780214"/>
            <a:ext cx="4886878" cy="22210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7F069F3-E482-4A00-A01A-C035A3E3F5F3}"/>
              </a:ext>
            </a:extLst>
          </p:cNvPr>
          <p:cNvSpPr txBox="1"/>
          <p:nvPr/>
        </p:nvSpPr>
        <p:spPr>
          <a:xfrm>
            <a:off x="11159045" y="3653325"/>
            <a:ext cx="79765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</a:rPr>
              <a:t>09.04.2020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0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12</a:t>
            </a:fld>
            <a:endParaRPr lang="tr-TR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E6F9E3A-EB98-4356-9E1A-0784AFB08FA1}"/>
              </a:ext>
            </a:extLst>
          </p:cNvPr>
          <p:cNvSpPr txBox="1">
            <a:spLocks/>
          </p:cNvSpPr>
          <p:nvPr/>
        </p:nvSpPr>
        <p:spPr>
          <a:xfrm>
            <a:off x="2725769" y="5736722"/>
            <a:ext cx="6814028" cy="454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60000"/>
              </a:lnSpc>
              <a:buFont typeface="Arial"/>
              <a:buNone/>
            </a:pPr>
            <a:r>
              <a:rPr lang="en-US" sz="4000" dirty="0"/>
              <a:t>USER EXPERIENCE</a:t>
            </a:r>
          </a:p>
          <a:p>
            <a:pPr algn="ctr" hangingPunct="1"/>
            <a:endParaRPr lang="en-US" dirty="0"/>
          </a:p>
        </p:txBody>
      </p:sp>
      <p:pic>
        <p:nvPicPr>
          <p:cNvPr id="8" name="Bild 7" descr="Datapo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69" y="1327076"/>
            <a:ext cx="3450062" cy="34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36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12" descr="200205_Datenpool_Grafik_mit_Verbindungen.png">
            <a:extLst>
              <a:ext uri="{FF2B5EF4-FFF2-40B4-BE49-F238E27FC236}">
                <a16:creationId xmlns:a16="http://schemas.microsoft.com/office/drawing/2014/main" id="{65354F28-5E28-4AC0-BE95-46FFA744B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8" y="2217224"/>
            <a:ext cx="5082032" cy="3909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/>
          <a:lstStyle/>
          <a:p>
            <a:r>
              <a:rPr lang="en-US" sz="1800" dirty="0"/>
              <a:t>USER EXPERIENCE </a:t>
            </a:r>
            <a:br>
              <a:rPr lang="en-US" dirty="0"/>
            </a:br>
            <a:r>
              <a:rPr lang="en-US" dirty="0"/>
              <a:t>Empowerment, Trust, Community And Collaboration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99" y="1951486"/>
            <a:ext cx="5821679" cy="44528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User Experience:</a:t>
            </a:r>
          </a:p>
          <a:p>
            <a:pPr>
              <a:lnSpc>
                <a:spcPct val="100000"/>
              </a:lnSpc>
            </a:pPr>
            <a:r>
              <a:rPr lang="en-US" dirty="0"/>
              <a:t>User activates the Pandemic-App within his personal device (e.g. Smartphone), Bluetooth is switched on</a:t>
            </a:r>
          </a:p>
          <a:p>
            <a:pPr>
              <a:lnSpc>
                <a:spcPct val="100000"/>
              </a:lnSpc>
            </a:pPr>
            <a:r>
              <a:rPr lang="en-US" dirty="0"/>
              <a:t>User has a usual day, carrying his personal device like every day</a:t>
            </a:r>
          </a:p>
          <a:p>
            <a:pPr>
              <a:lnSpc>
                <a:spcPct val="100000"/>
              </a:lnSpc>
            </a:pPr>
            <a:r>
              <a:rPr lang="en-US" dirty="0"/>
              <a:t>No data is sent to a centralized data center or cloud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Application function: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Anonymized ID </a:t>
            </a:r>
            <a:r>
              <a:rPr lang="en-US" dirty="0"/>
              <a:t>is continuously </a:t>
            </a:r>
            <a:r>
              <a:rPr lang="en-US" b="1" dirty="0"/>
              <a:t>broadcasted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Own ID and Time is stored (persistent) on user device only</a:t>
            </a:r>
          </a:p>
          <a:p>
            <a:pPr>
              <a:lnSpc>
                <a:spcPct val="100000"/>
              </a:lnSpc>
            </a:pPr>
            <a:r>
              <a:rPr lang="en-US" dirty="0"/>
              <a:t>User </a:t>
            </a:r>
            <a:r>
              <a:rPr lang="en-US" b="1" dirty="0"/>
              <a:t>device is continuously scanning </a:t>
            </a:r>
            <a:r>
              <a:rPr lang="en-US" dirty="0"/>
              <a:t>for other IDs nearby</a:t>
            </a:r>
            <a:br>
              <a:rPr lang="en-US" dirty="0"/>
            </a:br>
            <a:r>
              <a:rPr lang="en-US" dirty="0"/>
              <a:t>Foreign IDs and Time are stored (persistent) on user device only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IDs are changed </a:t>
            </a:r>
            <a:r>
              <a:rPr lang="en-US" dirty="0"/>
              <a:t>at certain intervals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D2D8AC-ADCA-42B5-857B-D4C655EEF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607" y="2855803"/>
            <a:ext cx="377985" cy="4694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55E35BA-86FA-43FD-A6BE-DE14FDE09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086" y="4189634"/>
            <a:ext cx="341404" cy="4633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0A0499A-8D0A-4A0E-A16D-3D247E54B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3254" y="4342034"/>
            <a:ext cx="341404" cy="4633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0D3AAD2-C8CA-4759-80B2-87F289C7B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309" y="5473547"/>
            <a:ext cx="377984" cy="46943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D88C4BD-2801-4677-8695-1A84F3106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839" y="5940956"/>
            <a:ext cx="341404" cy="463336"/>
          </a:xfrm>
          <a:prstGeom prst="rect">
            <a:avLst/>
          </a:prstGeom>
        </p:spPr>
      </p:pic>
      <p:pic>
        <p:nvPicPr>
          <p:cNvPr id="22" name="Grafik 2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A37243A-665D-494F-891D-8162E7B7A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7747274" y="3246634"/>
            <a:ext cx="278181" cy="319414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9B62D5A-BDCA-4AD2-AB81-7D33E406AB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8731881" y="3718448"/>
            <a:ext cx="278181" cy="319414"/>
          </a:xfrm>
          <a:prstGeom prst="rect">
            <a:avLst/>
          </a:prstGeom>
        </p:spPr>
      </p:pic>
      <p:pic>
        <p:nvPicPr>
          <p:cNvPr id="24" name="Grafik 2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DC6BD79-73DB-490E-99A7-F36101E629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7371527" y="4516645"/>
            <a:ext cx="278181" cy="319414"/>
          </a:xfrm>
          <a:prstGeom prst="rect">
            <a:avLst/>
          </a:prstGeom>
        </p:spPr>
      </p:pic>
      <p:pic>
        <p:nvPicPr>
          <p:cNvPr id="25" name="Grafik 2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116C673-175A-4BF4-AFB3-5FEC714F9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9608329" y="4407967"/>
            <a:ext cx="278181" cy="319414"/>
          </a:xfrm>
          <a:prstGeom prst="rect">
            <a:avLst/>
          </a:prstGeom>
        </p:spPr>
      </p:pic>
      <p:pic>
        <p:nvPicPr>
          <p:cNvPr id="26" name="Grafik 2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BFD6308-67F1-4CF1-AB19-65CDBFFAC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10498153" y="4727381"/>
            <a:ext cx="278181" cy="3194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61D70E-1D61-4A38-A1C1-524BC3184E13}"/>
              </a:ext>
            </a:extLst>
          </p:cNvPr>
          <p:cNvSpPr txBox="1"/>
          <p:nvPr/>
        </p:nvSpPr>
        <p:spPr>
          <a:xfrm>
            <a:off x="6440825" y="459478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44593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4B6044E-41DC-449C-A0F9-36E35AD9BE51}"/>
              </a:ext>
            </a:extLst>
          </p:cNvPr>
          <p:cNvSpPr txBox="1"/>
          <p:nvPr/>
        </p:nvSpPr>
        <p:spPr>
          <a:xfrm>
            <a:off x="8027431" y="5886778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95521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44AB2FC-6D6A-4CAA-8839-192B977236BF}"/>
              </a:ext>
            </a:extLst>
          </p:cNvPr>
          <p:cNvSpPr txBox="1"/>
          <p:nvPr/>
        </p:nvSpPr>
        <p:spPr>
          <a:xfrm>
            <a:off x="10171892" y="6354247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17657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9B7BCBA-3C0B-4456-97DA-89A5213871F3}"/>
              </a:ext>
            </a:extLst>
          </p:cNvPr>
          <p:cNvSpPr txBox="1"/>
          <p:nvPr/>
        </p:nvSpPr>
        <p:spPr>
          <a:xfrm>
            <a:off x="10773481" y="4754510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29226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EE36407-7E75-463F-B77B-BEAF60B0C45E}"/>
              </a:ext>
            </a:extLst>
          </p:cNvPr>
          <p:cNvSpPr txBox="1"/>
          <p:nvPr/>
        </p:nvSpPr>
        <p:spPr>
          <a:xfrm>
            <a:off x="9296938" y="326273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86638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A6E5C3-4FE0-4080-AA3E-E8F1629301C1}"/>
              </a:ext>
            </a:extLst>
          </p:cNvPr>
          <p:cNvSpPr txBox="1"/>
          <p:nvPr/>
        </p:nvSpPr>
        <p:spPr>
          <a:xfrm>
            <a:off x="6450823" y="4805370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lang="en-US" sz="1400" dirty="0"/>
              <a:t>86638</a:t>
            </a:r>
          </a:p>
          <a:p>
            <a:r>
              <a:rPr lang="en-US" sz="1400" dirty="0"/>
              <a:t>95521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2FEE28C-B106-4110-B039-B2969945C927}"/>
              </a:ext>
            </a:extLst>
          </p:cNvPr>
          <p:cNvSpPr txBox="1"/>
          <p:nvPr/>
        </p:nvSpPr>
        <p:spPr>
          <a:xfrm>
            <a:off x="10773481" y="5020247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lang="en-US" sz="1400" dirty="0"/>
              <a:t>95521</a:t>
            </a: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17657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40DA6AD-265F-4F02-9C11-F6B3AAFB4F62}"/>
              </a:ext>
            </a:extLst>
          </p:cNvPr>
          <p:cNvSpPr txBox="1"/>
          <p:nvPr/>
        </p:nvSpPr>
        <p:spPr>
          <a:xfrm>
            <a:off x="9517489" y="6172624"/>
            <a:ext cx="956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29226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0D4128C-072A-4D3E-84FB-E38AC2EAB14F}"/>
              </a:ext>
            </a:extLst>
          </p:cNvPr>
          <p:cNvSpPr txBox="1"/>
          <p:nvPr/>
        </p:nvSpPr>
        <p:spPr>
          <a:xfrm>
            <a:off x="7345756" y="5680611"/>
            <a:ext cx="9563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lang="en-US" sz="1400" dirty="0"/>
              <a:t>44593</a:t>
            </a:r>
          </a:p>
          <a:p>
            <a:r>
              <a:rPr lang="en-US" sz="1400" dirty="0"/>
              <a:t>86638</a:t>
            </a: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29226</a:t>
            </a:r>
          </a:p>
          <a:p>
            <a:r>
              <a:rPr lang="en-US" sz="1400" dirty="0"/>
              <a:t>17657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89568AF-DCEC-4FCB-8C04-E6E54ECF24CF}"/>
              </a:ext>
            </a:extLst>
          </p:cNvPr>
          <p:cNvSpPr txBox="1"/>
          <p:nvPr/>
        </p:nvSpPr>
        <p:spPr>
          <a:xfrm>
            <a:off x="9296938" y="3495487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lang="en-US" sz="1400" dirty="0"/>
              <a:t>95521</a:t>
            </a: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17657</a:t>
            </a:r>
          </a:p>
        </p:txBody>
      </p:sp>
    </p:spTree>
    <p:extLst>
      <p:ext uri="{BB962C8B-B14F-4D97-AF65-F5344CB8AC3E}">
        <p14:creationId xmlns:p14="http://schemas.microsoft.com/office/powerpoint/2010/main" val="2142263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200205_Datenpool_Grafik_ohne_Verbindungen.png">
            <a:extLst>
              <a:ext uri="{FF2B5EF4-FFF2-40B4-BE49-F238E27FC236}">
                <a16:creationId xmlns:a16="http://schemas.microsoft.com/office/drawing/2014/main" id="{CDF8CCF8-683A-4725-AB2D-0E1E5FAFD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8" y="2217224"/>
            <a:ext cx="5082032" cy="39092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/>
          <a:lstStyle/>
          <a:p>
            <a:r>
              <a:rPr lang="en-US" sz="1800" dirty="0"/>
              <a:t>USER EXPERIENCE</a:t>
            </a:r>
            <a:br>
              <a:rPr lang="en-US" sz="1800" dirty="0"/>
            </a:br>
            <a:r>
              <a:rPr lang="en-US" dirty="0"/>
              <a:t>Infection With A Virus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6"/>
            <a:ext cx="5532344" cy="46085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User Experience:</a:t>
            </a:r>
          </a:p>
          <a:p>
            <a:pPr>
              <a:lnSpc>
                <a:spcPct val="100000"/>
              </a:lnSpc>
            </a:pPr>
            <a:r>
              <a:rPr lang="en-US" dirty="0"/>
              <a:t>Person (ID 95521) falls ill</a:t>
            </a:r>
          </a:p>
          <a:p>
            <a:pPr>
              <a:lnSpc>
                <a:spcPct val="100000"/>
              </a:lnSpc>
            </a:pPr>
            <a:r>
              <a:rPr lang="en-US" dirty="0"/>
              <a:t>Person make a virus test</a:t>
            </a:r>
          </a:p>
          <a:p>
            <a:pPr>
              <a:lnSpc>
                <a:spcPct val="100000"/>
              </a:lnSpc>
            </a:pPr>
            <a:r>
              <a:rPr lang="en-US" dirty="0"/>
              <a:t>He get information about his test result (positive)</a:t>
            </a:r>
          </a:p>
          <a:p>
            <a:pPr>
              <a:lnSpc>
                <a:spcPct val="100000"/>
              </a:lnSpc>
            </a:pPr>
            <a:r>
              <a:rPr lang="en-US" dirty="0"/>
              <a:t>His personal ID list since assumed infection will be published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Direct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Over an infrastructure</a:t>
            </a:r>
          </a:p>
          <a:p>
            <a:pPr>
              <a:lnSpc>
                <a:spcPct val="100000"/>
              </a:lnSpc>
            </a:pPr>
            <a:r>
              <a:rPr lang="en-US" dirty="0"/>
              <a:t>Publication via Pandemic-App or health personal</a:t>
            </a:r>
          </a:p>
          <a:p>
            <a:pPr>
              <a:lnSpc>
                <a:spcPct val="100000"/>
              </a:lnSpc>
            </a:pPr>
            <a:r>
              <a:rPr lang="en-US" dirty="0"/>
              <a:t>Validation through official organizations signing these information to ensure higher quality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all cases, identity and privacy of infected person remains secret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A58F561-6B9E-47E5-95DE-023E70FDA356}"/>
              </a:ext>
            </a:extLst>
          </p:cNvPr>
          <p:cNvSpPr txBox="1">
            <a:spLocks/>
          </p:cNvSpPr>
          <p:nvPr/>
        </p:nvSpPr>
        <p:spPr>
          <a:xfrm>
            <a:off x="11743177" y="6404292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AF1C1-4048-42A9-910B-1FAED5FA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607" y="2855803"/>
            <a:ext cx="377985" cy="4694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401B2C-349B-4392-8F84-E3F13998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086" y="4189634"/>
            <a:ext cx="341404" cy="4633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509E24-7CC6-4A86-90A0-FA44AF02D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3254" y="4342034"/>
            <a:ext cx="341404" cy="4633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01CFE52-A652-4EE2-B130-9993C3CDF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309" y="5473548"/>
            <a:ext cx="377984" cy="4694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F56E59-6930-4366-82DD-EE500FE76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839" y="5940956"/>
            <a:ext cx="341404" cy="46333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9A0E595-1EA5-42F7-96DA-51FAE5864AFC}"/>
              </a:ext>
            </a:extLst>
          </p:cNvPr>
          <p:cNvSpPr txBox="1"/>
          <p:nvPr/>
        </p:nvSpPr>
        <p:spPr>
          <a:xfrm>
            <a:off x="6440825" y="459478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44593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99CEA0D-5FBA-4836-8F66-E21C4EB191DF}"/>
              </a:ext>
            </a:extLst>
          </p:cNvPr>
          <p:cNvSpPr txBox="1"/>
          <p:nvPr/>
        </p:nvSpPr>
        <p:spPr>
          <a:xfrm>
            <a:off x="10171892" y="6354247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17657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BD9084-4F45-4C42-97CE-30302059A1D9}"/>
              </a:ext>
            </a:extLst>
          </p:cNvPr>
          <p:cNvSpPr txBox="1"/>
          <p:nvPr/>
        </p:nvSpPr>
        <p:spPr>
          <a:xfrm>
            <a:off x="10773481" y="4754510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29226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A36BF52-7F3C-4AB7-9F66-34608E2697F0}"/>
              </a:ext>
            </a:extLst>
          </p:cNvPr>
          <p:cNvSpPr txBox="1"/>
          <p:nvPr/>
        </p:nvSpPr>
        <p:spPr>
          <a:xfrm>
            <a:off x="9296938" y="326273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86638</a:t>
            </a:r>
          </a:p>
        </p:txBody>
      </p:sp>
      <p:pic>
        <p:nvPicPr>
          <p:cNvPr id="27" name="Bild 15" descr="Digital_twin.jpg">
            <a:extLst>
              <a:ext uri="{FF2B5EF4-FFF2-40B4-BE49-F238E27FC236}">
                <a16:creationId xmlns:a16="http://schemas.microsoft.com/office/drawing/2014/main" id="{228F28C6-5634-4F56-AFFA-CA4463C75C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26" y="2192008"/>
            <a:ext cx="706710" cy="51954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F356961-760C-4F85-BA86-0750E528B5C6}"/>
              </a:ext>
            </a:extLst>
          </p:cNvPr>
          <p:cNvSpPr/>
          <p:nvPr/>
        </p:nvSpPr>
        <p:spPr>
          <a:xfrm>
            <a:off x="7162220" y="1989456"/>
            <a:ext cx="900000" cy="900000"/>
          </a:xfrm>
          <a:prstGeom prst="ellipse">
            <a:avLst/>
          </a:prstGeom>
          <a:noFill/>
          <a:ln w="28575" cap="flat">
            <a:solidFill>
              <a:srgbClr val="B3B81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81DDD2-F440-4C02-896D-B179A8C31E0B}"/>
              </a:ext>
            </a:extLst>
          </p:cNvPr>
          <p:cNvSpPr txBox="1"/>
          <p:nvPr/>
        </p:nvSpPr>
        <p:spPr>
          <a:xfrm>
            <a:off x="7306710" y="2860948"/>
            <a:ext cx="10461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Infection list: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95521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AD195975-951B-480D-A36D-40C1CB949D40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7829769" y="3384166"/>
            <a:ext cx="370736" cy="1370344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C313D253-AD05-42D4-A7DA-1CA5CA408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6633" y="5663169"/>
            <a:ext cx="357643" cy="37697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9EE9766-CD88-4AD8-A987-6497B81552DD}"/>
              </a:ext>
            </a:extLst>
          </p:cNvPr>
          <p:cNvSpPr txBox="1"/>
          <p:nvPr/>
        </p:nvSpPr>
        <p:spPr>
          <a:xfrm>
            <a:off x="8027431" y="5886778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95521</a:t>
            </a:r>
          </a:p>
        </p:txBody>
      </p:sp>
    </p:spTree>
    <p:extLst>
      <p:ext uri="{BB962C8B-B14F-4D97-AF65-F5344CB8AC3E}">
        <p14:creationId xmlns:p14="http://schemas.microsoft.com/office/powerpoint/2010/main" val="17124692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200205_Datenpool_Grafik_ohne_Verbindungen.png">
            <a:extLst>
              <a:ext uri="{FF2B5EF4-FFF2-40B4-BE49-F238E27FC236}">
                <a16:creationId xmlns:a16="http://schemas.microsoft.com/office/drawing/2014/main" id="{CDF8CCF8-683A-4725-AB2D-0E1E5FAFD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8" y="2217224"/>
            <a:ext cx="5082032" cy="3909255"/>
          </a:xfrm>
          <a:prstGeom prst="rect">
            <a:avLst/>
          </a:prstGeom>
        </p:spPr>
      </p:pic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749EC1C-F6D0-4846-9237-384DA04B5A79}"/>
              </a:ext>
            </a:extLst>
          </p:cNvPr>
          <p:cNvCxnSpPr>
            <a:cxnSpLocks/>
          </p:cNvCxnSpPr>
          <p:nvPr/>
        </p:nvCxnSpPr>
        <p:spPr>
          <a:xfrm flipH="1" flipV="1">
            <a:off x="8062220" y="2711553"/>
            <a:ext cx="2411619" cy="1132566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/>
          <a:lstStyle/>
          <a:p>
            <a:r>
              <a:rPr lang="en-US" sz="1800" dirty="0"/>
              <a:t>USER EXPERIENCE</a:t>
            </a:r>
            <a:br>
              <a:rPr lang="en-US" dirty="0"/>
            </a:br>
            <a:r>
              <a:rPr lang="en-US" dirty="0"/>
              <a:t>Response To Contact Of Positive-Tested Person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7"/>
            <a:ext cx="5532344" cy="40704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User Experience and Response in case of contact:</a:t>
            </a:r>
          </a:p>
          <a:p>
            <a:pPr>
              <a:lnSpc>
                <a:spcPct val="100000"/>
              </a:lnSpc>
            </a:pPr>
            <a:r>
              <a:rPr lang="en-US" dirty="0"/>
              <a:t>User receive infection-lists direct or over infrastructure</a:t>
            </a:r>
          </a:p>
          <a:p>
            <a:pPr>
              <a:lnSpc>
                <a:spcPct val="100000"/>
              </a:lnSpc>
            </a:pPr>
            <a:r>
              <a:rPr lang="en-US" dirty="0"/>
              <a:t>List is compared to data stored on user device</a:t>
            </a:r>
          </a:p>
          <a:p>
            <a:pPr>
              <a:lnSpc>
                <a:spcPct val="100000"/>
              </a:lnSpc>
            </a:pPr>
            <a:r>
              <a:rPr lang="en-US" dirty="0"/>
              <a:t>If match occurs, individual calculation is processed locally on user device: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contact type (person or location)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contact level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contact time</a:t>
            </a:r>
          </a:p>
          <a:p>
            <a:pPr>
              <a:lnSpc>
                <a:spcPct val="100000"/>
              </a:lnSpc>
            </a:pPr>
            <a:r>
              <a:rPr lang="en-US" dirty="0"/>
              <a:t>Presentation of information to the user</a:t>
            </a:r>
            <a:br>
              <a:rPr lang="en-US" dirty="0"/>
            </a:br>
            <a:r>
              <a:rPr lang="en-US" dirty="0"/>
              <a:t>If regional guidelines exist, recommendations can be displayed to the user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A58F561-6B9E-47E5-95DE-023E70FDA356}"/>
              </a:ext>
            </a:extLst>
          </p:cNvPr>
          <p:cNvSpPr txBox="1">
            <a:spLocks/>
          </p:cNvSpPr>
          <p:nvPr/>
        </p:nvSpPr>
        <p:spPr>
          <a:xfrm>
            <a:off x="11743177" y="6404292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9FAF1C1-4048-42A9-910B-1FAED5FA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607" y="2855803"/>
            <a:ext cx="377985" cy="4694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401B2C-349B-4392-8F84-E3F13998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086" y="4189634"/>
            <a:ext cx="341404" cy="4633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509E24-7CC6-4A86-90A0-FA44AF02D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3254" y="4342034"/>
            <a:ext cx="341404" cy="46333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01CFE52-A652-4EE2-B130-9993C3CDFD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309" y="5473548"/>
            <a:ext cx="377984" cy="4694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FF56E59-6930-4366-82DD-EE500FE76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839" y="5940956"/>
            <a:ext cx="341404" cy="46333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9A0E595-1EA5-42F7-96DA-51FAE5864AFC}"/>
              </a:ext>
            </a:extLst>
          </p:cNvPr>
          <p:cNvSpPr txBox="1"/>
          <p:nvPr/>
        </p:nvSpPr>
        <p:spPr>
          <a:xfrm>
            <a:off x="6440825" y="459478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44593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99CEA0D-5FBA-4836-8F66-E21C4EB191DF}"/>
              </a:ext>
            </a:extLst>
          </p:cNvPr>
          <p:cNvSpPr txBox="1"/>
          <p:nvPr/>
        </p:nvSpPr>
        <p:spPr>
          <a:xfrm>
            <a:off x="10171892" y="6354247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17657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BD9084-4F45-4C42-97CE-30302059A1D9}"/>
              </a:ext>
            </a:extLst>
          </p:cNvPr>
          <p:cNvSpPr txBox="1"/>
          <p:nvPr/>
        </p:nvSpPr>
        <p:spPr>
          <a:xfrm>
            <a:off x="10773481" y="4754510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29226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A36BF52-7F3C-4AB7-9F66-34608E2697F0}"/>
              </a:ext>
            </a:extLst>
          </p:cNvPr>
          <p:cNvSpPr txBox="1"/>
          <p:nvPr/>
        </p:nvSpPr>
        <p:spPr>
          <a:xfrm>
            <a:off x="9296938" y="3262732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86638</a:t>
            </a:r>
          </a:p>
        </p:txBody>
      </p:sp>
      <p:pic>
        <p:nvPicPr>
          <p:cNvPr id="27" name="Bild 15" descr="Digital_twin.jpg">
            <a:extLst>
              <a:ext uri="{FF2B5EF4-FFF2-40B4-BE49-F238E27FC236}">
                <a16:creationId xmlns:a16="http://schemas.microsoft.com/office/drawing/2014/main" id="{228F28C6-5634-4F56-AFFA-CA4463C75C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26" y="2192008"/>
            <a:ext cx="706710" cy="51954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F356961-760C-4F85-BA86-0750E528B5C6}"/>
              </a:ext>
            </a:extLst>
          </p:cNvPr>
          <p:cNvSpPr/>
          <p:nvPr/>
        </p:nvSpPr>
        <p:spPr>
          <a:xfrm>
            <a:off x="7162220" y="1989456"/>
            <a:ext cx="900000" cy="900000"/>
          </a:xfrm>
          <a:prstGeom prst="ellipse">
            <a:avLst/>
          </a:prstGeom>
          <a:noFill/>
          <a:ln w="28575" cap="flat">
            <a:solidFill>
              <a:srgbClr val="B3B81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1" name="Grafik 30" descr="Ein Bild, das Essen enthält.&#10;&#10;Automatisch generierte Beschreibung">
            <a:extLst>
              <a:ext uri="{FF2B5EF4-FFF2-40B4-BE49-F238E27FC236}">
                <a16:creationId xmlns:a16="http://schemas.microsoft.com/office/drawing/2014/main" id="{C313D253-AD05-42D4-A7DA-1CA5CA4081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07" y="5663169"/>
            <a:ext cx="360296" cy="37697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9EE9766-CD88-4AD8-A987-6497B81552DD}"/>
              </a:ext>
            </a:extLst>
          </p:cNvPr>
          <p:cNvSpPr txBox="1"/>
          <p:nvPr/>
        </p:nvSpPr>
        <p:spPr>
          <a:xfrm>
            <a:off x="8027431" y="5886778"/>
            <a:ext cx="9307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95521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A095FEEE-C4CC-483F-A9EF-D425F03C9AA6}"/>
              </a:ext>
            </a:extLst>
          </p:cNvPr>
          <p:cNvCxnSpPr>
            <a:cxnSpLocks/>
          </p:cNvCxnSpPr>
          <p:nvPr/>
        </p:nvCxnSpPr>
        <p:spPr>
          <a:xfrm flipH="1">
            <a:off x="8665293" y="4189634"/>
            <a:ext cx="1808546" cy="860038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125F29F1-2857-4002-8337-1181A0FF01F7}"/>
              </a:ext>
            </a:extLst>
          </p:cNvPr>
          <p:cNvSpPr txBox="1"/>
          <p:nvPr/>
        </p:nvSpPr>
        <p:spPr>
          <a:xfrm>
            <a:off x="6450823" y="4805370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lang="en-US" sz="1400" dirty="0"/>
              <a:t>86638</a:t>
            </a:r>
          </a:p>
          <a:p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7D2DC1F-4CC5-4B46-9A29-659127D2CC89}"/>
              </a:ext>
            </a:extLst>
          </p:cNvPr>
          <p:cNvSpPr txBox="1"/>
          <p:nvPr/>
        </p:nvSpPr>
        <p:spPr>
          <a:xfrm>
            <a:off x="10773481" y="5020247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17657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CB0942D-0C7C-4E79-9AC7-7CBA986FB50F}"/>
              </a:ext>
            </a:extLst>
          </p:cNvPr>
          <p:cNvSpPr txBox="1"/>
          <p:nvPr/>
        </p:nvSpPr>
        <p:spPr>
          <a:xfrm>
            <a:off x="9517489" y="6172624"/>
            <a:ext cx="956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29226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28E8EC-D2D1-46FE-8565-AB9730628BE9}"/>
              </a:ext>
            </a:extLst>
          </p:cNvPr>
          <p:cNvSpPr txBox="1"/>
          <p:nvPr/>
        </p:nvSpPr>
        <p:spPr>
          <a:xfrm>
            <a:off x="9296938" y="3495487"/>
            <a:ext cx="9563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Foreign IDs: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17657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2E53529-D9F5-4F5E-BA09-EFD73002EC23}"/>
              </a:ext>
            </a:extLst>
          </p:cNvPr>
          <p:cNvCxnSpPr>
            <a:cxnSpLocks/>
          </p:cNvCxnSpPr>
          <p:nvPr/>
        </p:nvCxnSpPr>
        <p:spPr>
          <a:xfrm flipV="1">
            <a:off x="6887570" y="2855803"/>
            <a:ext cx="365156" cy="639685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FF757F9D-CE54-4B24-A987-18748F3341DC}"/>
              </a:ext>
            </a:extLst>
          </p:cNvPr>
          <p:cNvCxnSpPr>
            <a:cxnSpLocks/>
          </p:cNvCxnSpPr>
          <p:nvPr/>
        </p:nvCxnSpPr>
        <p:spPr>
          <a:xfrm flipH="1" flipV="1">
            <a:off x="8138615" y="2470245"/>
            <a:ext cx="864358" cy="154674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08F0E238-DC6F-469D-8F44-1CC5E62052D7}"/>
              </a:ext>
            </a:extLst>
          </p:cNvPr>
          <p:cNvCxnSpPr>
            <a:cxnSpLocks/>
          </p:cNvCxnSpPr>
          <p:nvPr/>
        </p:nvCxnSpPr>
        <p:spPr>
          <a:xfrm flipH="1" flipV="1">
            <a:off x="8106770" y="3189027"/>
            <a:ext cx="1887941" cy="2179094"/>
          </a:xfrm>
          <a:prstGeom prst="line">
            <a:avLst/>
          </a:prstGeom>
          <a:noFill/>
          <a:ln w="19050" cap="flat">
            <a:solidFill>
              <a:srgbClr val="B3B817"/>
            </a:solidFill>
            <a:prstDash val="solid"/>
            <a:miter lim="800000"/>
            <a:head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807022D6-331E-47CC-8D5A-9BB219BE627F}"/>
              </a:ext>
            </a:extLst>
          </p:cNvPr>
          <p:cNvSpPr txBox="1"/>
          <p:nvPr/>
        </p:nvSpPr>
        <p:spPr>
          <a:xfrm>
            <a:off x="7306710" y="2860948"/>
            <a:ext cx="10461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Infection list: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 95521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F86ACB9-7F28-489D-836A-507AEE31EE68}"/>
              </a:ext>
            </a:extLst>
          </p:cNvPr>
          <p:cNvSpPr txBox="1"/>
          <p:nvPr/>
        </p:nvSpPr>
        <p:spPr>
          <a:xfrm>
            <a:off x="9296938" y="3708527"/>
            <a:ext cx="5491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95521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7DE2F7E-0DD1-43C1-8988-F57286061C7E}"/>
              </a:ext>
            </a:extLst>
          </p:cNvPr>
          <p:cNvSpPr txBox="1"/>
          <p:nvPr/>
        </p:nvSpPr>
        <p:spPr>
          <a:xfrm>
            <a:off x="10773481" y="5232629"/>
            <a:ext cx="5491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95521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C16A571-0FD4-4439-B270-ECCF0987ABDE}"/>
              </a:ext>
            </a:extLst>
          </p:cNvPr>
          <p:cNvSpPr txBox="1"/>
          <p:nvPr/>
        </p:nvSpPr>
        <p:spPr>
          <a:xfrm>
            <a:off x="6450803" y="5232629"/>
            <a:ext cx="54918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95521</a:t>
            </a:r>
          </a:p>
        </p:txBody>
      </p:sp>
    </p:spTree>
    <p:extLst>
      <p:ext uri="{BB962C8B-B14F-4D97-AF65-F5344CB8AC3E}">
        <p14:creationId xmlns:p14="http://schemas.microsoft.com/office/powerpoint/2010/main" val="2637829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16</a:t>
            </a:fld>
            <a:endParaRPr lang="tr-TR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E6F9E3A-EB98-4356-9E1A-0784AFB08FA1}"/>
              </a:ext>
            </a:extLst>
          </p:cNvPr>
          <p:cNvSpPr txBox="1">
            <a:spLocks/>
          </p:cNvSpPr>
          <p:nvPr/>
        </p:nvSpPr>
        <p:spPr>
          <a:xfrm>
            <a:off x="2725769" y="5736722"/>
            <a:ext cx="6814028" cy="454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60000"/>
              </a:lnSpc>
              <a:buFont typeface="Arial"/>
              <a:buNone/>
            </a:pPr>
            <a:r>
              <a:rPr lang="en-US" sz="4000" dirty="0"/>
              <a:t>NEXT STEPS</a:t>
            </a:r>
          </a:p>
          <a:p>
            <a:pPr algn="ctr" hangingPunct="1"/>
            <a:endParaRPr lang="en-US" dirty="0"/>
          </a:p>
        </p:txBody>
      </p:sp>
      <p:pic>
        <p:nvPicPr>
          <p:cNvPr id="8" name="Bild 7" descr="Datapo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69" y="1327076"/>
            <a:ext cx="3450062" cy="34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36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>
            <a:normAutofit/>
          </a:bodyPr>
          <a:lstStyle/>
          <a:p>
            <a:r>
              <a:rPr lang="en-US" sz="1800" dirty="0"/>
              <a:t>EXCALIBUR – INVESTIGATIVE INFECTION CHAIN ANALYSIS AND RESPONSE</a:t>
            </a:r>
            <a:br>
              <a:rPr lang="en-US" dirty="0"/>
            </a:br>
            <a:r>
              <a:rPr lang="en-US" dirty="0"/>
              <a:t>Achievements And Implementation State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6"/>
            <a:ext cx="5532344" cy="4683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Current Status of Architecture and Test Implementation:</a:t>
            </a:r>
          </a:p>
          <a:p>
            <a:pPr>
              <a:lnSpc>
                <a:spcPct val="100000"/>
              </a:lnSpc>
            </a:pPr>
            <a:r>
              <a:rPr lang="en-US" dirty="0"/>
              <a:t>Test implementation on technology components since January 2020</a:t>
            </a:r>
          </a:p>
          <a:p>
            <a:pPr>
              <a:lnSpc>
                <a:spcPct val="100000"/>
              </a:lnSpc>
            </a:pPr>
            <a:r>
              <a:rPr lang="en-US" dirty="0"/>
              <a:t>Decentralized solution with no data transmission to a centralized data center or cloud</a:t>
            </a:r>
          </a:p>
          <a:p>
            <a:pPr>
              <a:lnSpc>
                <a:spcPct val="100000"/>
              </a:lnSpc>
            </a:pPr>
            <a:r>
              <a:rPr lang="en-US" dirty="0"/>
              <a:t>International architectural review since February 2020</a:t>
            </a:r>
          </a:p>
          <a:p>
            <a:pPr>
              <a:lnSpc>
                <a:spcPct val="100000"/>
              </a:lnSpc>
            </a:pPr>
            <a:r>
              <a:rPr lang="en-US" dirty="0"/>
              <a:t>Global response with dedicated hardware (Gum Stick) designed starting 01.02.2020</a:t>
            </a:r>
          </a:p>
          <a:p>
            <a:pPr>
              <a:lnSpc>
                <a:spcPct val="100000"/>
              </a:lnSpc>
            </a:pPr>
            <a:r>
              <a:rPr lang="en-US" dirty="0"/>
              <a:t>Continuous testing and evaluation of architecture </a:t>
            </a:r>
          </a:p>
          <a:p>
            <a:pPr>
              <a:lnSpc>
                <a:spcPct val="100000"/>
              </a:lnSpc>
            </a:pPr>
            <a:r>
              <a:rPr lang="en-US" dirty="0"/>
              <a:t>Adding partner network to identify complexity of implementation using existing hardware (smartphones) of different vendors    </a:t>
            </a:r>
          </a:p>
          <a:p>
            <a:pPr>
              <a:lnSpc>
                <a:spcPct val="100000"/>
              </a:lnSpc>
            </a:pPr>
            <a:r>
              <a:rPr lang="en-US" dirty="0"/>
              <a:t>3 months internal funding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A7FAB323-F7C1-46D0-A7D8-BB2C3E79E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923" y="5245297"/>
            <a:ext cx="1778496" cy="996253"/>
          </a:xfrm>
          <a:prstGeom prst="rect">
            <a:avLst/>
          </a:prstGeom>
        </p:spPr>
      </p:pic>
      <p:pic>
        <p:nvPicPr>
          <p:cNvPr id="19" name="Grafik 1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B3521D30-8891-4273-A6C7-12EEFAD83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6" y="2358811"/>
            <a:ext cx="1747426" cy="1215133"/>
          </a:xfrm>
          <a:prstGeom prst="rect">
            <a:avLst/>
          </a:prstGeom>
        </p:spPr>
      </p:pic>
      <p:pic>
        <p:nvPicPr>
          <p:cNvPr id="21" name="Grafik 20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3F01FA72-897B-4A0D-8693-36E26A3F97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t="28456" r="18740" b="30711"/>
          <a:stretch/>
        </p:blipFill>
        <p:spPr>
          <a:xfrm>
            <a:off x="8059082" y="5134679"/>
            <a:ext cx="1813555" cy="1217488"/>
          </a:xfrm>
          <a:prstGeom prst="rect">
            <a:avLst/>
          </a:prstGeom>
        </p:spPr>
      </p:pic>
      <p:pic>
        <p:nvPicPr>
          <p:cNvPr id="23" name="Grafik 22" descr="Ein Bild, das Elektronik, Computer enthält.&#10;&#10;Automatisch generierte Beschreibung">
            <a:extLst>
              <a:ext uri="{FF2B5EF4-FFF2-40B4-BE49-F238E27FC236}">
                <a16:creationId xmlns:a16="http://schemas.microsoft.com/office/drawing/2014/main" id="{EDDB77D7-4CAC-4E03-996A-8BBEBFD550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t="9888" r="23858" b="3820"/>
          <a:stretch/>
        </p:blipFill>
        <p:spPr>
          <a:xfrm>
            <a:off x="6904684" y="2510054"/>
            <a:ext cx="1154398" cy="1931099"/>
          </a:xfrm>
          <a:prstGeom prst="rect">
            <a:avLst/>
          </a:prstGeom>
        </p:spPr>
      </p:pic>
      <p:pic>
        <p:nvPicPr>
          <p:cNvPr id="27" name="Grafik 26" descr="Ein Bild, das Elektronik, Monitor, Anzeige, Computer enthält.&#10;&#10;Automatisch generierte Beschreibung">
            <a:extLst>
              <a:ext uri="{FF2B5EF4-FFF2-40B4-BE49-F238E27FC236}">
                <a16:creationId xmlns:a16="http://schemas.microsoft.com/office/drawing/2014/main" id="{EB6D677B-9098-427F-96B8-60811A6301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17" y="2143346"/>
            <a:ext cx="1455612" cy="8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94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>
            <a:normAutofit/>
          </a:bodyPr>
          <a:lstStyle/>
          <a:p>
            <a:r>
              <a:rPr lang="en-US" sz="1800" dirty="0"/>
              <a:t>EXCALIBUR – INVESTIGATIVE INFECTION CHAIN ANALYSIS AND RESPONSE </a:t>
            </a:r>
            <a:br>
              <a:rPr lang="en-US" dirty="0"/>
            </a:br>
            <a:r>
              <a:rPr lang="en-US" dirty="0"/>
              <a:t>Outlook And Next Steps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7"/>
            <a:ext cx="5659938" cy="47220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Seeking governmental support to accelerate progress</a:t>
            </a:r>
          </a:p>
          <a:p>
            <a:pPr>
              <a:lnSpc>
                <a:spcPct val="100000"/>
              </a:lnSpc>
            </a:pPr>
            <a:r>
              <a:rPr lang="en-US" dirty="0"/>
              <a:t>Funding</a:t>
            </a:r>
          </a:p>
          <a:p>
            <a:pPr>
              <a:lnSpc>
                <a:spcPct val="100000"/>
              </a:lnSpc>
            </a:pPr>
            <a:r>
              <a:rPr lang="en-US" dirty="0"/>
              <a:t>Scaling and partnering needed</a:t>
            </a:r>
          </a:p>
          <a:p>
            <a:pPr>
              <a:lnSpc>
                <a:spcPct val="100000"/>
              </a:lnSpc>
            </a:pPr>
            <a:r>
              <a:rPr lang="en-US" dirty="0"/>
              <a:t>Start of Multi-Project-Management to orchestrate activities such as: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App-development and test implementations on devices of different vendors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Data analysis, e.g. recursion of 1</a:t>
            </a:r>
            <a:r>
              <a:rPr lang="en-US" baseline="30000" dirty="0"/>
              <a:t>st</a:t>
            </a:r>
            <a:r>
              <a:rPr lang="en-US" dirty="0"/>
              <a:t>-level and 2</a:t>
            </a:r>
            <a:r>
              <a:rPr lang="en-US" baseline="30000" dirty="0"/>
              <a:t>nd</a:t>
            </a:r>
            <a:r>
              <a:rPr lang="en-US" dirty="0"/>
              <a:t>-level contact, individual risk analysis based on personal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Simulation to anticipate scaling up to 80 million users in Germany and billions of users globally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Partnering with EMS (Electronic Manufacturing Services) Companies to progress dedicated devices (The Gum Stick).</a:t>
            </a:r>
          </a:p>
          <a:p>
            <a:pPr>
              <a:lnSpc>
                <a:spcPct val="100000"/>
              </a:lnSpc>
            </a:pPr>
            <a:r>
              <a:rPr lang="en-US" dirty="0"/>
              <a:t>Partnering with international organizations to ensure long-term interoperability</a:t>
            </a:r>
          </a:p>
        </p:txBody>
      </p:sp>
      <p:pic>
        <p:nvPicPr>
          <p:cNvPr id="8" name="Grafik 7" descr="Ein Bild, das Person, draußen, haltend, Hand enthält.&#10;&#10;Automatisch generierte Beschreibung">
            <a:extLst>
              <a:ext uri="{FF2B5EF4-FFF2-40B4-BE49-F238E27FC236}">
                <a16:creationId xmlns:a16="http://schemas.microsoft.com/office/drawing/2014/main" id="{2FCA7A42-25DD-4BA1-8662-135B4BBEAB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16133" r="-1000" b="22452"/>
          <a:stretch/>
        </p:blipFill>
        <p:spPr>
          <a:xfrm>
            <a:off x="9211799" y="4373877"/>
            <a:ext cx="2531378" cy="2111760"/>
          </a:xfrm>
          <a:prstGeom prst="rect">
            <a:avLst/>
          </a:prstGeom>
        </p:spPr>
      </p:pic>
      <p:pic>
        <p:nvPicPr>
          <p:cNvPr id="9" name="Grafik 8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0A31A28-49BB-4A69-936C-60A6BF40C3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15626" r="25829" b="21457"/>
          <a:stretch/>
        </p:blipFill>
        <p:spPr>
          <a:xfrm>
            <a:off x="7524673" y="4913772"/>
            <a:ext cx="1504264" cy="1034182"/>
          </a:xfrm>
          <a:prstGeom prst="rect">
            <a:avLst/>
          </a:prstGeom>
        </p:spPr>
      </p:pic>
      <p:pic>
        <p:nvPicPr>
          <p:cNvPr id="6" name="Grafik 5" descr="Ein Bild, das schwimmend, Wasser, Spiel, Mann enthält.&#10;&#10;Automatisch generierte Beschreibung">
            <a:extLst>
              <a:ext uri="{FF2B5EF4-FFF2-40B4-BE49-F238E27FC236}">
                <a16:creationId xmlns:a16="http://schemas.microsoft.com/office/drawing/2014/main" id="{979214CB-EED3-41B0-94D2-44E8FBB80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/>
          <a:stretch/>
        </p:blipFill>
        <p:spPr>
          <a:xfrm>
            <a:off x="7154077" y="1951487"/>
            <a:ext cx="4692819" cy="22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6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"/>
          </p:nvPr>
        </p:nvSpPr>
        <p:spPr>
          <a:xfrm>
            <a:off x="2046969" y="3687268"/>
            <a:ext cx="8098062" cy="983610"/>
          </a:xfrm>
        </p:spPr>
        <p:txBody>
          <a:bodyPr/>
          <a:lstStyle/>
          <a:p>
            <a:r>
              <a:rPr lang="de-DE" dirty="0"/>
              <a:t>MBA </a:t>
            </a:r>
            <a:r>
              <a:rPr lang="de-DE" dirty="0" err="1"/>
              <a:t>B.Eng</a:t>
            </a:r>
            <a:r>
              <a:rPr lang="de-DE" dirty="0"/>
              <a:t>. Lars Holger Engelhard</a:t>
            </a:r>
          </a:p>
          <a:p>
            <a:pPr>
              <a:spcBef>
                <a:spcPts val="0"/>
              </a:spcBef>
            </a:pPr>
            <a:endParaRPr lang="de-DE" dirty="0">
              <a:hlinkClick r:id="" action="ppaction://noaction"/>
            </a:endParaRPr>
          </a:p>
          <a:p>
            <a:pPr>
              <a:spcBef>
                <a:spcPts val="0"/>
              </a:spcBef>
            </a:pPr>
            <a:r>
              <a:rPr lang="de-DE" dirty="0">
                <a:hlinkClick r:id="" action="ppaction://noaction"/>
              </a:rPr>
              <a:t>covid19-tech-response@unleash-future.com</a:t>
            </a: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UNLEASH FUTURE®</a:t>
            </a:r>
          </a:p>
          <a:p>
            <a:pPr>
              <a:spcBef>
                <a:spcPts val="0"/>
              </a:spcBef>
            </a:pPr>
            <a:r>
              <a:rPr lang="de-DE" dirty="0">
                <a:hlinkClick r:id="rId2"/>
              </a:rPr>
              <a:t>www.unleash-future.com</a:t>
            </a: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218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CB62A-282F-4DC6-81D5-7B5A6D2C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11842"/>
            <a:ext cx="10770301" cy="1325563"/>
          </a:xfrm>
        </p:spPr>
        <p:txBody>
          <a:bodyPr/>
          <a:lstStyle/>
          <a:p>
            <a:r>
              <a:rPr lang="de-DE" sz="1800" dirty="0"/>
              <a:t>UNLEASH FUTURE®</a:t>
            </a:r>
            <a:br>
              <a:rPr lang="de-DE" dirty="0"/>
            </a:br>
            <a:r>
              <a:rPr lang="de-DE" dirty="0"/>
              <a:t>Lars Holger Engelhard - „The Brain &amp; </a:t>
            </a:r>
            <a:r>
              <a:rPr lang="de-DE" dirty="0" err="1"/>
              <a:t>Polymath</a:t>
            </a:r>
            <a:r>
              <a:rPr lang="de-DE" dirty="0"/>
              <a:t>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D5013F-4B73-42CD-9DEC-950B680F3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504" y="1955503"/>
            <a:ext cx="4403405" cy="43812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Lars Holger Engelhard is highly gifted and recognized international cross-industry expert. He is listed among the top 100 experts in the world.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Co-Founder of Unleash Future®, an international Think Tank of Highly Gifted People.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Performing in industries simultaneously:</a:t>
            </a:r>
            <a:br>
              <a:rPr lang="en-US" sz="1400" dirty="0"/>
            </a:br>
            <a:r>
              <a:rPr lang="en-US" sz="1400" dirty="0"/>
              <a:t>Medicine, Health, Pharma, Automotive, Consumer Products, Cyber Security, Defense and international Politics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Building the first Asian automotive online service in less than 3 months on pre-existing hardware not designed for this purpose.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Responsible for connecting millions of cars per year, outperforming global players like IBM, HP and T-Systems.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Lars’ core passion lies in technology and the fusion of the diverse knowledge fields.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C55DCE-D2A1-4823-9876-4838DA99343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8" name="Rechtwinkliges Dreieck 7"/>
          <p:cNvSpPr/>
          <p:nvPr/>
        </p:nvSpPr>
        <p:spPr>
          <a:xfrm rot="18734808">
            <a:off x="6388771" y="1777945"/>
            <a:ext cx="725668" cy="542644"/>
          </a:xfrm>
          <a:prstGeom prst="rtTriangle">
            <a:avLst/>
          </a:prstGeom>
          <a:solidFill>
            <a:srgbClr val="CBD73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84406" y="2030723"/>
            <a:ext cx="1510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solidFill>
                  <a:srgbClr val="2C291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2015 - present</a:t>
            </a:r>
          </a:p>
        </p:txBody>
      </p:sp>
      <p:sp>
        <p:nvSpPr>
          <p:cNvPr id="19" name="Rechtwinkliges Dreieck 18"/>
          <p:cNvSpPr/>
          <p:nvPr/>
        </p:nvSpPr>
        <p:spPr>
          <a:xfrm rot="18734808">
            <a:off x="6398847" y="2888671"/>
            <a:ext cx="725668" cy="542644"/>
          </a:xfrm>
          <a:prstGeom prst="rtTriangle">
            <a:avLst/>
          </a:prstGeom>
          <a:solidFill>
            <a:srgbClr val="CBD73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94482" y="3141449"/>
            <a:ext cx="1510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solidFill>
                  <a:srgbClr val="2C291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2015</a:t>
            </a:r>
          </a:p>
        </p:txBody>
      </p:sp>
      <p:sp>
        <p:nvSpPr>
          <p:cNvPr id="21" name="Rechtwinkliges Dreieck 20"/>
          <p:cNvSpPr/>
          <p:nvPr/>
        </p:nvSpPr>
        <p:spPr>
          <a:xfrm rot="18734808">
            <a:off x="6398847" y="3708693"/>
            <a:ext cx="725668" cy="542644"/>
          </a:xfrm>
          <a:prstGeom prst="rtTriangle">
            <a:avLst/>
          </a:prstGeom>
          <a:solidFill>
            <a:srgbClr val="CBD73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994482" y="3961471"/>
            <a:ext cx="1510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solidFill>
                  <a:srgbClr val="2C291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2004 - present</a:t>
            </a:r>
          </a:p>
        </p:txBody>
      </p:sp>
      <p:sp>
        <p:nvSpPr>
          <p:cNvPr id="23" name="Rechtwinkliges Dreieck 22"/>
          <p:cNvSpPr/>
          <p:nvPr/>
        </p:nvSpPr>
        <p:spPr>
          <a:xfrm rot="18734808">
            <a:off x="6388771" y="4538456"/>
            <a:ext cx="725668" cy="542644"/>
          </a:xfrm>
          <a:prstGeom prst="rtTriangle">
            <a:avLst/>
          </a:prstGeom>
          <a:solidFill>
            <a:srgbClr val="CBD73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84406" y="4791234"/>
            <a:ext cx="1510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solidFill>
                  <a:srgbClr val="2C291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2010</a:t>
            </a:r>
            <a:r>
              <a:rPr kumimoji="0" lang="de-DE" sz="1800" b="0" i="0" u="none" strike="noStrike" cap="none" spc="0" normalizeH="0" dirty="0">
                <a:solidFill>
                  <a:srgbClr val="2C2913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- 2014</a:t>
            </a:r>
            <a:endParaRPr kumimoji="0" lang="de-DE" sz="1800" b="0" i="0" u="none" strike="noStrike" cap="none" spc="0" normalizeH="0" baseline="0" dirty="0">
              <a:solidFill>
                <a:srgbClr val="2C2913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459736" y="2039079"/>
            <a:ext cx="42834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CEO and Co-Founder of Unleash Future®</a:t>
            </a:r>
            <a:br>
              <a:rPr lang="en-US" dirty="0"/>
            </a:br>
            <a:r>
              <a:rPr lang="en-US" dirty="0"/>
              <a:t>International Think Tank of Highly Gifted People and Center of Excellence</a:t>
            </a:r>
          </a:p>
          <a:p>
            <a:endParaRPr lang="en-US" dirty="0"/>
          </a:p>
          <a:p>
            <a:r>
              <a:rPr lang="en-US" dirty="0"/>
              <a:t>Co-Author of the book ‘Come On’ of the international Club of Rome</a:t>
            </a:r>
          </a:p>
          <a:p>
            <a:endParaRPr lang="en-US" dirty="0"/>
          </a:p>
          <a:p>
            <a:r>
              <a:rPr lang="en-US" dirty="0"/>
              <a:t>Engineering Office Lars Holger Engelhard</a:t>
            </a:r>
            <a:br>
              <a:rPr lang="en-US" dirty="0"/>
            </a:br>
            <a:r>
              <a:rPr lang="en-US" dirty="0"/>
              <a:t>Strategic Advisor and Cross-Industry Expert</a:t>
            </a:r>
          </a:p>
          <a:p>
            <a:endParaRPr lang="en-US" dirty="0"/>
          </a:p>
          <a:p>
            <a:r>
              <a:rPr lang="en-US" dirty="0"/>
              <a:t>AUDI AG</a:t>
            </a:r>
            <a:br>
              <a:rPr lang="en-US" dirty="0"/>
            </a:br>
            <a:r>
              <a:rPr lang="en-US" dirty="0"/>
              <a:t>Director of In-Car and IT-Backend - Connected Car of VW Group</a:t>
            </a:r>
          </a:p>
        </p:txBody>
      </p:sp>
    </p:spTree>
    <p:extLst>
      <p:ext uri="{BB962C8B-B14F-4D97-AF65-F5344CB8AC3E}">
        <p14:creationId xmlns:p14="http://schemas.microsoft.com/office/powerpoint/2010/main" val="41644010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4" descr="Bild 4"/>
          <p:cNvPicPr>
            <a:picLocks noChangeAspect="1"/>
          </p:cNvPicPr>
          <p:nvPr/>
        </p:nvPicPr>
        <p:blipFill rotWithShape="1">
          <a:blip r:embed="rId2"/>
          <a:srcRect l="47784"/>
          <a:stretch/>
        </p:blipFill>
        <p:spPr>
          <a:xfrm>
            <a:off x="0" y="-1"/>
            <a:ext cx="12371274" cy="696338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F3A6B5-7A95-4D70-BC9D-4C7768E83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395" y="2804025"/>
            <a:ext cx="10770301" cy="7155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IT ALWAYS SEEMS IMPOSSIBLE UNTIL IT'S DONE 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A6C8B8-662F-4A46-BE83-B5A084D77F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30923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93C918-3011-4DD1-95AC-7CECF727EB7A}"/>
              </a:ext>
            </a:extLst>
          </p:cNvPr>
          <p:cNvSpPr txBox="1"/>
          <p:nvPr/>
        </p:nvSpPr>
        <p:spPr>
          <a:xfrm>
            <a:off x="9289581" y="3739463"/>
            <a:ext cx="16235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dirty="0">
                <a:solidFill>
                  <a:srgbClr val="2C2913"/>
                </a:solidFill>
              </a:rPr>
              <a:t>Nelson Mandela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2C2913"/>
              </a:solidFill>
              <a:effectLst/>
              <a:uFillTx/>
              <a:sym typeface="Calibri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229412" y="1755588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9931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/>
          <p:nvPr/>
        </p:nvSpPr>
        <p:spPr>
          <a:xfrm>
            <a:off x="4466632" y="2497137"/>
            <a:ext cx="3265128" cy="2901900"/>
          </a:xfrm>
          <a:prstGeom prst="hexagon">
            <a:avLst/>
          </a:prstGeom>
          <a:solidFill>
            <a:srgbClr val="B3B81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39796F7-8F0D-49AF-9B88-95A77CFF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55635"/>
            <a:ext cx="10770301" cy="1325563"/>
          </a:xfrm>
        </p:spPr>
        <p:txBody>
          <a:bodyPr/>
          <a:lstStyle/>
          <a:p>
            <a:r>
              <a:rPr lang="en-US" sz="1800" dirty="0"/>
              <a:t>UNLEASH FUTURE®</a:t>
            </a:r>
            <a:br>
              <a:rPr lang="en-US" sz="2400" dirty="0"/>
            </a:br>
            <a:r>
              <a:rPr lang="en-US" dirty="0"/>
              <a:t>International Think Tank Of Highly Gifted People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F3A6B5-7A95-4D70-BC9D-4C7768E83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99" y="1970792"/>
            <a:ext cx="4538101" cy="35440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Unleash Future®: an international </a:t>
            </a:r>
            <a:br>
              <a:rPr lang="en-US" b="1" dirty="0">
                <a:solidFill>
                  <a:srgbClr val="B3B817"/>
                </a:solidFill>
              </a:rPr>
            </a:br>
            <a:r>
              <a:rPr lang="en-US" b="1" dirty="0">
                <a:solidFill>
                  <a:srgbClr val="B3B817"/>
                </a:solidFill>
              </a:rPr>
              <a:t>‘Center of Excellence’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Extremely gifted and talented people                           around the world joined to form this extraordinary Think Tank. 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Our </a:t>
            </a:r>
            <a:r>
              <a:rPr lang="en-US" b="1" dirty="0"/>
              <a:t>diversified teams</a:t>
            </a:r>
            <a:r>
              <a:rPr lang="en-US" dirty="0"/>
              <a:t> provide ground-                         breaking solutions, strategies and                                     tactics. In our fast-paced and complex                                  world we </a:t>
            </a:r>
            <a:r>
              <a:rPr lang="en-US" b="1" dirty="0"/>
              <a:t>transform fiction into                               innovation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A6C8B8-662F-4A46-BE83-B5A084D77F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30923" y="6400413"/>
            <a:ext cx="170879" cy="276999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CF3A6B5-7A95-4D70-BC9D-4C7768E834D9}"/>
              </a:ext>
            </a:extLst>
          </p:cNvPr>
          <p:cNvSpPr txBox="1">
            <a:spLocks/>
          </p:cNvSpPr>
          <p:nvPr/>
        </p:nvSpPr>
        <p:spPr>
          <a:xfrm>
            <a:off x="6098053" y="1956899"/>
            <a:ext cx="5354279" cy="225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4494703" y="5437429"/>
            <a:ext cx="33905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b="1" dirty="0"/>
              <a:t>Everything is possible!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7CF3A6B5-7A95-4D70-BC9D-4C7768E834D9}"/>
              </a:ext>
            </a:extLst>
          </p:cNvPr>
          <p:cNvSpPr txBox="1">
            <a:spLocks/>
          </p:cNvSpPr>
          <p:nvPr/>
        </p:nvSpPr>
        <p:spPr>
          <a:xfrm>
            <a:off x="8026400" y="1970890"/>
            <a:ext cx="3644693" cy="3017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dirty="0"/>
              <a:t>We significantly expand your knowledge base. Our </a:t>
            </a:r>
            <a:r>
              <a:rPr lang="en-US" b="1" dirty="0"/>
              <a:t>cross-industry experience </a:t>
            </a:r>
            <a:r>
              <a:rPr lang="en-US" dirty="0"/>
              <a:t>provides the perfect base for defining novel ideas and </a:t>
            </a:r>
            <a:r>
              <a:rPr lang="en-US" b="1" dirty="0"/>
              <a:t>bringing innovation to  life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dirty="0"/>
              <a:t>Unleash Future® keeps pushing frontiers to make </a:t>
            </a:r>
            <a:r>
              <a:rPr lang="en-US" b="1" dirty="0"/>
              <a:t>disruptive innovations happen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en-US" dirty="0"/>
          </a:p>
        </p:txBody>
      </p:sp>
      <p:pic>
        <p:nvPicPr>
          <p:cNvPr id="3" name="Bild 2" descr="Gehirn_wei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60" y="2915920"/>
            <a:ext cx="2000029" cy="21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67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E6F9E3A-EB98-4356-9E1A-0784AFB08FA1}"/>
              </a:ext>
            </a:extLst>
          </p:cNvPr>
          <p:cNvSpPr txBox="1">
            <a:spLocks/>
          </p:cNvSpPr>
          <p:nvPr/>
        </p:nvSpPr>
        <p:spPr>
          <a:xfrm>
            <a:off x="2725769" y="5736722"/>
            <a:ext cx="6814028" cy="454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lnSpcReduction="10000"/>
          </a:bodyPr>
          <a:lstStyle>
            <a:lvl1pPr marL="2514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287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654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226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79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9370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lnSpc>
                <a:spcPct val="60000"/>
              </a:lnSpc>
              <a:buFont typeface="Arial"/>
              <a:buNone/>
            </a:pPr>
            <a:r>
              <a:rPr lang="en-US" sz="4000" dirty="0"/>
              <a:t>GLOBAL PANDEMIC</a:t>
            </a:r>
          </a:p>
          <a:p>
            <a:pPr algn="ctr" hangingPunct="1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1E32F3-31EB-44FC-969E-6621B204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241" y="1883391"/>
            <a:ext cx="2381209" cy="250992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D162FC6-1DF8-43B8-A1EC-547993920C85}"/>
              </a:ext>
            </a:extLst>
          </p:cNvPr>
          <p:cNvSpPr/>
          <p:nvPr/>
        </p:nvSpPr>
        <p:spPr>
          <a:xfrm>
            <a:off x="4386000" y="1412139"/>
            <a:ext cx="3420000" cy="3420000"/>
          </a:xfrm>
          <a:prstGeom prst="ellipse">
            <a:avLst/>
          </a:prstGeom>
          <a:noFill/>
          <a:ln w="127000" cap="flat">
            <a:solidFill>
              <a:srgbClr val="B3B81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0409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winkliges Dreieck 6"/>
          <p:cNvSpPr/>
          <p:nvPr/>
        </p:nvSpPr>
        <p:spPr>
          <a:xfrm rot="19344903">
            <a:off x="6645453" y="2735170"/>
            <a:ext cx="3937232" cy="2363330"/>
          </a:xfrm>
          <a:prstGeom prst="rtTriangle">
            <a:avLst/>
          </a:prstGeom>
          <a:solidFill>
            <a:srgbClr val="CBD73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CBD73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BBFADE-20AD-418F-870B-4FD1FAF0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47" y="200890"/>
            <a:ext cx="10770301" cy="1325563"/>
          </a:xfrm>
        </p:spPr>
        <p:txBody>
          <a:bodyPr/>
          <a:lstStyle/>
          <a:p>
            <a:r>
              <a:rPr lang="en-US" sz="1800" dirty="0"/>
              <a:t>CHALLENGE – COVID19</a:t>
            </a:r>
            <a:br>
              <a:rPr lang="en-US" dirty="0"/>
            </a:br>
            <a:r>
              <a:rPr lang="en-US" dirty="0"/>
              <a:t>Exponential Growth Quickly Pushes Capacities To The Limit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A1D2D-7D0A-401A-A99C-62127AFB0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99" y="1951486"/>
            <a:ext cx="10770301" cy="3513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The most significant challenges:</a:t>
            </a:r>
          </a:p>
          <a:p>
            <a:pPr>
              <a:lnSpc>
                <a:spcPct val="100000"/>
              </a:lnSpc>
            </a:pPr>
            <a:r>
              <a:rPr lang="en-US" b="1" dirty="0"/>
              <a:t>Capacity of medical facilities, institutes and processes</a:t>
            </a:r>
          </a:p>
          <a:p>
            <a:pPr>
              <a:lnSpc>
                <a:spcPct val="100000"/>
              </a:lnSpc>
            </a:pPr>
            <a:r>
              <a:rPr lang="en-US" dirty="0"/>
              <a:t>Fact based decision making facing uncertainty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Investigative infection chain analysis &amp; response times</a:t>
            </a:r>
          </a:p>
          <a:p>
            <a:pPr>
              <a:lnSpc>
                <a:spcPct val="100000"/>
              </a:lnSpc>
            </a:pPr>
            <a:r>
              <a:rPr lang="en-US" dirty="0"/>
              <a:t>Globalization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  </a:t>
            </a:r>
            <a:r>
              <a:rPr lang="en-US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034625-F462-479A-9871-4EDBD3F355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7016063" y="4062130"/>
            <a:ext cx="47153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C2913"/>
                </a:solidFill>
              </a:rPr>
              <a:t>Emerging Technologies can </a:t>
            </a:r>
          </a:p>
          <a:p>
            <a:r>
              <a:rPr lang="en-US" sz="3200" dirty="0">
                <a:solidFill>
                  <a:srgbClr val="2C2913"/>
                </a:solidFill>
              </a:rPr>
              <a:t>address many challenges</a:t>
            </a:r>
          </a:p>
        </p:txBody>
      </p:sp>
      <p:pic>
        <p:nvPicPr>
          <p:cNvPr id="9" name="Bild 8" descr="200205_Pfeil_rech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995" y="4411421"/>
            <a:ext cx="289630" cy="39785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36716" y="4521597"/>
            <a:ext cx="5018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pandemics operate globally, processes </a:t>
            </a:r>
            <a:br>
              <a:rPr lang="en-US" dirty="0"/>
            </a:br>
            <a:r>
              <a:rPr lang="en-US" dirty="0"/>
              <a:t>and solutions differ nationally, sometimes even regionally. This needs to change!</a:t>
            </a:r>
          </a:p>
        </p:txBody>
      </p:sp>
    </p:spTree>
    <p:extLst>
      <p:ext uri="{BB962C8B-B14F-4D97-AF65-F5344CB8AC3E}">
        <p14:creationId xmlns:p14="http://schemas.microsoft.com/office/powerpoint/2010/main" val="433677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341C3109-8C0A-41C2-B7E2-D043C26A6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7"/>
            <a:ext cx="5532344" cy="43735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Today many Pandemic-Apps are arising. Problems: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Platforms are </a:t>
            </a:r>
            <a:r>
              <a:rPr lang="en-US" b="1" dirty="0"/>
              <a:t>country specific </a:t>
            </a:r>
            <a:r>
              <a:rPr lang="en-US" dirty="0"/>
              <a:t>solutions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Growing </a:t>
            </a:r>
            <a:r>
              <a:rPr lang="en-US" b="1" dirty="0"/>
              <a:t>distrust</a:t>
            </a:r>
            <a:r>
              <a:rPr lang="en-US" dirty="0"/>
              <a:t> in 3</a:t>
            </a:r>
            <a:r>
              <a:rPr lang="en-US" baseline="30000" dirty="0"/>
              <a:t>rd</a:t>
            </a:r>
            <a:r>
              <a:rPr lang="en-US" dirty="0"/>
              <a:t> party &amp; intermediaries</a:t>
            </a:r>
          </a:p>
          <a:p>
            <a:pPr>
              <a:lnSpc>
                <a:spcPct val="100000"/>
              </a:lnSpc>
            </a:pPr>
            <a:r>
              <a:rPr lang="en-US" dirty="0"/>
              <a:t>Limitations on global solutions because of local </a:t>
            </a:r>
            <a:r>
              <a:rPr lang="en-US" b="1" dirty="0"/>
              <a:t>regulations</a:t>
            </a:r>
            <a:r>
              <a:rPr lang="en-US" dirty="0"/>
              <a:t> like GDPR, CCPA and US Cloud Act</a:t>
            </a:r>
          </a:p>
          <a:p>
            <a:pPr>
              <a:lnSpc>
                <a:spcPct val="100000"/>
              </a:lnSpc>
            </a:pPr>
            <a:r>
              <a:rPr lang="en-US" dirty="0"/>
              <a:t>Operating large data centers is </a:t>
            </a:r>
            <a:r>
              <a:rPr lang="en-US" b="1" dirty="0"/>
              <a:t>cost intense</a:t>
            </a:r>
          </a:p>
          <a:p>
            <a:pPr>
              <a:lnSpc>
                <a:spcPct val="100000"/>
              </a:lnSpc>
            </a:pPr>
            <a:r>
              <a:rPr lang="en-US" dirty="0"/>
              <a:t>Global centralistic solutions are </a:t>
            </a:r>
            <a:r>
              <a:rPr lang="en-US" b="1" dirty="0"/>
              <a:t>prime targets </a:t>
            </a:r>
            <a:r>
              <a:rPr lang="en-US" dirty="0"/>
              <a:t>because they contain valued data of many users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/>
          <a:lstStyle/>
          <a:p>
            <a:r>
              <a:rPr lang="en-US" sz="1800" dirty="0"/>
              <a:t>CHALLENGE – COVID19</a:t>
            </a:r>
            <a:br>
              <a:rPr lang="en-US" dirty="0"/>
            </a:br>
            <a:r>
              <a:rPr lang="en-US" dirty="0"/>
              <a:t>Problems Of Current Status – Cloud &amp; Platform Solutions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20" name="Bild 19" descr="200205_Pfeil_rech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0777" y="2659308"/>
            <a:ext cx="289630" cy="39785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415735" y="2600047"/>
            <a:ext cx="5150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C2913"/>
                </a:solidFill>
              </a:rPr>
              <a:t>Current solutions are regional. </a:t>
            </a:r>
            <a:r>
              <a:rPr lang="en-US" b="1" dirty="0">
                <a:solidFill>
                  <a:srgbClr val="2C2913"/>
                </a:solidFill>
              </a:rPr>
              <a:t>Fighting a global</a:t>
            </a:r>
            <a:r>
              <a:rPr lang="en-US" dirty="0">
                <a:solidFill>
                  <a:srgbClr val="2C2913"/>
                </a:solidFill>
              </a:rPr>
              <a:t> </a:t>
            </a:r>
            <a:r>
              <a:rPr lang="en-US" b="1" dirty="0">
                <a:solidFill>
                  <a:srgbClr val="2C2913"/>
                </a:solidFill>
              </a:rPr>
              <a:t>pandemic</a:t>
            </a:r>
            <a:r>
              <a:rPr lang="en-US" dirty="0">
                <a:solidFill>
                  <a:srgbClr val="2C2913"/>
                </a:solidFill>
              </a:rPr>
              <a:t> as a global community becomes </a:t>
            </a:r>
            <a:r>
              <a:rPr lang="en-US" b="1" dirty="0">
                <a:solidFill>
                  <a:srgbClr val="2C2913"/>
                </a:solidFill>
              </a:rPr>
              <a:t>impossible</a:t>
            </a:r>
            <a:r>
              <a:rPr lang="en-US" dirty="0">
                <a:solidFill>
                  <a:srgbClr val="2C2913"/>
                </a:solidFill>
              </a:rPr>
              <a:t>!</a:t>
            </a:r>
          </a:p>
        </p:txBody>
      </p:sp>
      <p:pic>
        <p:nvPicPr>
          <p:cNvPr id="12" name="Bild 11" descr="200205_Datenpool_Grafik_ohne_Verbindung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8" y="2217224"/>
            <a:ext cx="5082032" cy="3909255"/>
          </a:xfrm>
          <a:prstGeom prst="rect">
            <a:avLst/>
          </a:prstGeom>
        </p:spPr>
      </p:pic>
      <p:pic>
        <p:nvPicPr>
          <p:cNvPr id="13" name="Bild 7" descr="200205_Pfeil_rechts.png">
            <a:extLst>
              <a:ext uri="{FF2B5EF4-FFF2-40B4-BE49-F238E27FC236}">
                <a16:creationId xmlns:a16="http://schemas.microsoft.com/office/drawing/2014/main" id="{28ED8CDD-5D7D-456B-961A-DCBF609B4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0778" y="5598344"/>
            <a:ext cx="289630" cy="39785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2201E6E-6A10-4958-8503-C9D17D860401}"/>
              </a:ext>
            </a:extLst>
          </p:cNvPr>
          <p:cNvSpPr/>
          <p:nvPr/>
        </p:nvSpPr>
        <p:spPr>
          <a:xfrm>
            <a:off x="1415735" y="5717762"/>
            <a:ext cx="3807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A3718"/>
                </a:solidFill>
              </a:rPr>
              <a:t>Platforms put </a:t>
            </a:r>
            <a:r>
              <a:rPr lang="en-US" b="1" dirty="0">
                <a:solidFill>
                  <a:srgbClr val="3A3718"/>
                </a:solidFill>
              </a:rPr>
              <a:t>peoples records on risk</a:t>
            </a:r>
            <a:r>
              <a:rPr lang="en-US" dirty="0">
                <a:solidFill>
                  <a:srgbClr val="3A3718"/>
                </a:solidFill>
              </a:rPr>
              <a:t>!</a:t>
            </a:r>
          </a:p>
        </p:txBody>
      </p:sp>
      <p:pic>
        <p:nvPicPr>
          <p:cNvPr id="29" name="Grafik 2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941E5B1-A376-4686-8EDF-89B15D226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64" y="5534345"/>
            <a:ext cx="244648" cy="159021"/>
          </a:xfrm>
          <a:prstGeom prst="rect">
            <a:avLst/>
          </a:prstGeom>
        </p:spPr>
      </p:pic>
      <p:pic>
        <p:nvPicPr>
          <p:cNvPr id="31" name="Grafik 3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70C5EA5-0B19-47E4-94B6-4FDD44452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38" y="4276968"/>
            <a:ext cx="246301" cy="16317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9E71786-49D7-400F-9728-81126F61F7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52" y="4358555"/>
            <a:ext cx="244648" cy="18042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7BB2210-C7D0-4D13-BF2A-384C48FD99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36" y="2941640"/>
            <a:ext cx="246301" cy="120072"/>
          </a:xfrm>
          <a:prstGeom prst="rect">
            <a:avLst/>
          </a:prstGeom>
        </p:spPr>
      </p:pic>
      <p:pic>
        <p:nvPicPr>
          <p:cNvPr id="37" name="Grafik 36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63696D62-8BF8-4266-9CC5-2739AF2DF0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17" y="5947442"/>
            <a:ext cx="245462" cy="1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49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648F43-5424-4572-A760-A1EA47F4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99" y="1951487"/>
            <a:ext cx="6426512" cy="390925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B3B817"/>
                </a:solidFill>
              </a:rPr>
              <a:t>Detection of proximity and contact time with infected people!</a:t>
            </a:r>
          </a:p>
          <a:p>
            <a:r>
              <a:rPr lang="en-US" b="1" dirty="0"/>
              <a:t>No data transmission </a:t>
            </a:r>
            <a:r>
              <a:rPr lang="en-US" dirty="0"/>
              <a:t>to centralized data centers or clouds</a:t>
            </a:r>
          </a:p>
          <a:p>
            <a:r>
              <a:rPr lang="en-US" dirty="0"/>
              <a:t>Use short-range radio technology </a:t>
            </a:r>
            <a:br>
              <a:rPr lang="en-US" dirty="0"/>
            </a:br>
            <a:r>
              <a:rPr lang="en-US" dirty="0"/>
              <a:t>(e.g. Bluetooth ultra low power)</a:t>
            </a:r>
          </a:p>
          <a:p>
            <a:r>
              <a:rPr lang="en-US" dirty="0"/>
              <a:t>User identification (ID) is </a:t>
            </a:r>
            <a:r>
              <a:rPr lang="en-US" b="1" dirty="0"/>
              <a:t>anonymized</a:t>
            </a:r>
          </a:p>
          <a:p>
            <a:r>
              <a:rPr lang="en-US" dirty="0"/>
              <a:t>Own </a:t>
            </a:r>
            <a:r>
              <a:rPr lang="en-US" b="1" dirty="0"/>
              <a:t>data</a:t>
            </a:r>
            <a:r>
              <a:rPr lang="en-US" dirty="0"/>
              <a:t> and data of contacted people are </a:t>
            </a:r>
            <a:r>
              <a:rPr lang="en-US" b="1" dirty="0"/>
              <a:t>stored </a:t>
            </a:r>
            <a:br>
              <a:rPr lang="en-US" b="1" dirty="0"/>
            </a:br>
            <a:r>
              <a:rPr lang="en-US" b="1" dirty="0"/>
              <a:t>on the personal device </a:t>
            </a:r>
          </a:p>
          <a:p>
            <a:r>
              <a:rPr lang="en-US" dirty="0"/>
              <a:t>Data processing and analysis on the personal device</a:t>
            </a:r>
          </a:p>
          <a:p>
            <a:r>
              <a:rPr lang="en-US" dirty="0"/>
              <a:t>IDs of infected people are distributed to the network</a:t>
            </a:r>
          </a:p>
          <a:p>
            <a:r>
              <a:rPr lang="en-US" dirty="0"/>
              <a:t>Indication of individual risk-level, exposure level </a:t>
            </a:r>
            <a:br>
              <a:rPr lang="en-US" dirty="0"/>
            </a:br>
            <a:r>
              <a:rPr lang="en-US" dirty="0"/>
              <a:t>and exposure time presented to the individual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B9041-32FB-4190-8002-652DDEE299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8</a:t>
            </a:fld>
            <a:endParaRPr lang="de-DE"/>
          </a:p>
        </p:txBody>
      </p:sp>
      <p:pic>
        <p:nvPicPr>
          <p:cNvPr id="5" name="Bild 12" descr="200205_Datenpool_Grafik_mit_Verbindungen.png">
            <a:extLst>
              <a:ext uri="{FF2B5EF4-FFF2-40B4-BE49-F238E27FC236}">
                <a16:creationId xmlns:a16="http://schemas.microsoft.com/office/drawing/2014/main" id="{E23412DE-C270-47CC-9C88-F19E97729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68" y="2217224"/>
            <a:ext cx="5082032" cy="3909255"/>
          </a:xfrm>
          <a:prstGeom prst="rect">
            <a:avLst/>
          </a:prstGeom>
        </p:spPr>
      </p:pic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D428B5F-ADB4-46BD-917A-E2DB9C2B09FD}"/>
              </a:ext>
            </a:extLst>
          </p:cNvPr>
          <p:cNvSpPr txBox="1">
            <a:spLocks/>
          </p:cNvSpPr>
          <p:nvPr/>
        </p:nvSpPr>
        <p:spPr>
          <a:xfrm>
            <a:off x="11743177" y="6404292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E601A1E-ADE2-4C51-A47E-00E7F17F1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7747274" y="3246634"/>
            <a:ext cx="278181" cy="319414"/>
          </a:xfrm>
          <a:prstGeom prst="rect">
            <a:avLst/>
          </a:prstGeom>
        </p:spPr>
      </p:pic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8EF426C-158B-4AE2-94F3-E01097B7D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8731881" y="3718448"/>
            <a:ext cx="278181" cy="319414"/>
          </a:xfrm>
          <a:prstGeom prst="rect">
            <a:avLst/>
          </a:prstGeom>
        </p:spPr>
      </p:pic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B06B0E3-B0F9-4739-9333-24DA8209A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7371527" y="4516645"/>
            <a:ext cx="278181" cy="319414"/>
          </a:xfrm>
          <a:prstGeom prst="rect">
            <a:avLst/>
          </a:prstGeom>
        </p:spPr>
      </p:pic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CF41C16F-0068-4504-A0ED-89F972EA3B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9608329" y="4407967"/>
            <a:ext cx="278181" cy="319414"/>
          </a:xfrm>
          <a:prstGeom prst="rect">
            <a:avLst/>
          </a:prstGeom>
        </p:spPr>
      </p:pic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282DFE4-D7E4-45B8-B7A9-ECD3116A6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r="25581"/>
          <a:stretch/>
        </p:blipFill>
        <p:spPr>
          <a:xfrm>
            <a:off x="10498153" y="4727381"/>
            <a:ext cx="278181" cy="3194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21DB4B-43DF-4E7D-BB65-A8282F838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607" y="2855803"/>
            <a:ext cx="377985" cy="4694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4B05CB-F46E-4181-9DF1-C77B164EA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086" y="4189634"/>
            <a:ext cx="341404" cy="4633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EB37E7-0786-43FF-9044-4C748DFD0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3254" y="4342034"/>
            <a:ext cx="341404" cy="4633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534295-4E3B-499D-AAC7-B6D8A038D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309" y="5473547"/>
            <a:ext cx="377985" cy="4694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0B78F4C-5D33-4183-A3C7-0FB2DEE1F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839" y="5940956"/>
            <a:ext cx="341404" cy="463336"/>
          </a:xfrm>
          <a:prstGeom prst="rect">
            <a:avLst/>
          </a:prstGeom>
        </p:spPr>
      </p:pic>
      <p:pic>
        <p:nvPicPr>
          <p:cNvPr id="18" name="Grafik 17" descr="Ein Bild, das Essen enthält.&#10;&#10;Automatisch generierte Beschreibung">
            <a:extLst>
              <a:ext uri="{FF2B5EF4-FFF2-40B4-BE49-F238E27FC236}">
                <a16:creationId xmlns:a16="http://schemas.microsoft.com/office/drawing/2014/main" id="{B4F5F5A3-DBED-42A5-BBE3-869C23CD96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07" y="5663169"/>
            <a:ext cx="360296" cy="376976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84CEBE06-3020-4E4C-A31B-F7CE778FD928}"/>
              </a:ext>
            </a:extLst>
          </p:cNvPr>
          <p:cNvSpPr txBox="1">
            <a:spLocks/>
          </p:cNvSpPr>
          <p:nvPr/>
        </p:nvSpPr>
        <p:spPr>
          <a:xfrm>
            <a:off x="583499" y="222788"/>
            <a:ext cx="107703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150" baseline="0">
                <a:ln>
                  <a:noFill/>
                </a:ln>
                <a:solidFill>
                  <a:srgbClr val="3A371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1800" dirty="0"/>
              <a:t>DECENTRALIZED SOLUTION</a:t>
            </a:r>
            <a:br>
              <a:rPr lang="en-US" dirty="0"/>
            </a:br>
            <a:r>
              <a:rPr lang="en-US" dirty="0"/>
              <a:t>Excalibur – Decentralized Global Response</a:t>
            </a:r>
          </a:p>
        </p:txBody>
      </p:sp>
      <p:pic>
        <p:nvPicPr>
          <p:cNvPr id="32" name="Bild 7" descr="200205_Pfeil_rechts.png">
            <a:extLst>
              <a:ext uri="{FF2B5EF4-FFF2-40B4-BE49-F238E27FC236}">
                <a16:creationId xmlns:a16="http://schemas.microsoft.com/office/drawing/2014/main" id="{7038815E-9339-4865-8315-D5FCBBD7B1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0778" y="5770874"/>
            <a:ext cx="289630" cy="397859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C4A89608-CC2E-4CEB-A17B-C76E8292CB63}"/>
              </a:ext>
            </a:extLst>
          </p:cNvPr>
          <p:cNvSpPr/>
          <p:nvPr/>
        </p:nvSpPr>
        <p:spPr>
          <a:xfrm>
            <a:off x="1415735" y="5890292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A3718"/>
                </a:solidFill>
              </a:rPr>
              <a:t>Trigger individual actions</a:t>
            </a:r>
          </a:p>
        </p:txBody>
      </p:sp>
    </p:spTree>
    <p:extLst>
      <p:ext uri="{BB962C8B-B14F-4D97-AF65-F5344CB8AC3E}">
        <p14:creationId xmlns:p14="http://schemas.microsoft.com/office/powerpoint/2010/main" val="22130763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549D1-6D17-472D-94DB-2DA61B04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99" y="222788"/>
            <a:ext cx="10770301" cy="1325563"/>
          </a:xfrm>
        </p:spPr>
        <p:txBody>
          <a:bodyPr/>
          <a:lstStyle/>
          <a:p>
            <a:r>
              <a:rPr lang="en-US" sz="1800" dirty="0"/>
              <a:t>DECENTRALIZED SOLUTION</a:t>
            </a:r>
            <a:br>
              <a:rPr lang="en-US" dirty="0"/>
            </a:br>
            <a:r>
              <a:rPr lang="en-US" dirty="0"/>
              <a:t>Empowerment, Trust, Community And Collaboration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DA99A-8AFA-4F8F-A86E-C9543E0339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7" name="Rechtwinkliges Dreieck 6"/>
          <p:cNvSpPr/>
          <p:nvPr/>
        </p:nvSpPr>
        <p:spPr>
          <a:xfrm rot="19344903">
            <a:off x="7201343" y="1228815"/>
            <a:ext cx="3937232" cy="2363330"/>
          </a:xfrm>
          <a:prstGeom prst="rtTriangle">
            <a:avLst/>
          </a:prstGeom>
          <a:solidFill>
            <a:srgbClr val="CBD73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CBD73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93FBAE-4937-4839-845B-3C82990FF1FB}"/>
              </a:ext>
            </a:extLst>
          </p:cNvPr>
          <p:cNvSpPr/>
          <p:nvPr/>
        </p:nvSpPr>
        <p:spPr>
          <a:xfrm>
            <a:off x="7382891" y="2566278"/>
            <a:ext cx="45833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solidFill>
                  <a:srgbClr val="2C2913"/>
                </a:solidFill>
              </a:rPr>
              <a:t>Initiate a paradigm shift</a:t>
            </a:r>
            <a:br>
              <a:rPr lang="en-US" sz="3200" dirty="0">
                <a:solidFill>
                  <a:srgbClr val="2C2913"/>
                </a:solidFill>
              </a:rPr>
            </a:br>
            <a:r>
              <a:rPr lang="en-US" sz="3200" dirty="0">
                <a:ln w="0"/>
                <a:solidFill>
                  <a:srgbClr val="2C2913"/>
                </a:solidFill>
              </a:rPr>
              <a:t>t</a:t>
            </a:r>
            <a:r>
              <a:rPr lang="en-US" sz="3200" b="0" cap="none" spc="0" dirty="0">
                <a:ln w="0"/>
                <a:solidFill>
                  <a:srgbClr val="2C2913"/>
                </a:solidFill>
              </a:rPr>
              <a:t>o spark a global response</a:t>
            </a:r>
            <a:endParaRPr lang="de-DE" sz="3200" b="0" cap="none" spc="0" dirty="0">
              <a:ln w="0"/>
              <a:solidFill>
                <a:srgbClr val="2C2913"/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517786D-4774-403E-8626-095E41E2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00" y="1951487"/>
            <a:ext cx="5532344" cy="43661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B3B817"/>
                </a:solidFill>
              </a:rPr>
              <a:t>Core conditions for a fast &amp; global response:</a:t>
            </a:r>
          </a:p>
          <a:p>
            <a:pPr>
              <a:lnSpc>
                <a:spcPct val="100000"/>
              </a:lnSpc>
            </a:pPr>
            <a:r>
              <a:rPr lang="en-US" dirty="0"/>
              <a:t>Need of a solution by sense of urgency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Global solution </a:t>
            </a:r>
            <a:r>
              <a:rPr lang="en-US" dirty="0"/>
              <a:t>respecting or agnostic to GDPR, CCPA, US Cloud Act and other regulations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Decentralized architecture </a:t>
            </a:r>
            <a:r>
              <a:rPr lang="en-US" dirty="0"/>
              <a:t>for data, processing and analysis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Interoperability</a:t>
            </a:r>
          </a:p>
          <a:p>
            <a:pPr>
              <a:lnSpc>
                <a:spcPct val="100000"/>
              </a:lnSpc>
            </a:pPr>
            <a:r>
              <a:rPr lang="en-US" b="1" dirty="0"/>
              <a:t>Future proofed </a:t>
            </a:r>
            <a:r>
              <a:rPr lang="en-US" dirty="0"/>
              <a:t>responsive technology – </a:t>
            </a:r>
            <a:br>
              <a:rPr lang="en-US" dirty="0"/>
            </a:br>
            <a:r>
              <a:rPr lang="en-US" dirty="0"/>
              <a:t>mitigating prospective epidemics and pandemics</a:t>
            </a:r>
          </a:p>
          <a:p>
            <a:pPr>
              <a:lnSpc>
                <a:spcPct val="100000"/>
              </a:lnSpc>
            </a:pPr>
            <a:r>
              <a:rPr lang="en-US" dirty="0"/>
              <a:t>Tracking and mapping of mutations of Virus (COVID19)</a:t>
            </a:r>
          </a:p>
          <a:p>
            <a:pPr>
              <a:lnSpc>
                <a:spcPct val="100000"/>
              </a:lnSpc>
            </a:pPr>
            <a:r>
              <a:rPr lang="en-US" dirty="0"/>
              <a:t>Data </a:t>
            </a:r>
            <a:r>
              <a:rPr lang="en-US" b="1" dirty="0"/>
              <a:t>format and mechanism of contact detection </a:t>
            </a:r>
            <a:r>
              <a:rPr lang="en-US" dirty="0"/>
              <a:t>must be </a:t>
            </a:r>
            <a:r>
              <a:rPr lang="en-US" b="1" dirty="0"/>
              <a:t>published</a:t>
            </a:r>
            <a:r>
              <a:rPr lang="en-US" dirty="0"/>
              <a:t> to ensure interoperability globally        </a:t>
            </a:r>
          </a:p>
        </p:txBody>
      </p:sp>
      <p:pic>
        <p:nvPicPr>
          <p:cNvPr id="31" name="Grafik 30" descr="Ein Bild, das Maschine, Essen enthält.&#10;&#10;Automatisch generierte Beschreibung">
            <a:extLst>
              <a:ext uri="{FF2B5EF4-FFF2-40B4-BE49-F238E27FC236}">
                <a16:creationId xmlns:a16="http://schemas.microsoft.com/office/drawing/2014/main" id="{436BA6F0-AC9E-4136-BA24-EAE5EC00F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11037"/>
            <a:ext cx="5992483" cy="19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40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0CE51"/>
      </a:accent1>
      <a:accent2>
        <a:srgbClr val="EADA00"/>
      </a:accent2>
      <a:accent3>
        <a:srgbClr val="F0E33F"/>
      </a:accent3>
      <a:accent4>
        <a:srgbClr val="514824"/>
      </a:accent4>
      <a:accent5>
        <a:srgbClr val="665B2F"/>
      </a:accent5>
      <a:accent6>
        <a:srgbClr val="726635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0CE51"/>
      </a:accent1>
      <a:accent2>
        <a:srgbClr val="EADA00"/>
      </a:accent2>
      <a:accent3>
        <a:srgbClr val="F0E33F"/>
      </a:accent3>
      <a:accent4>
        <a:srgbClr val="514824"/>
      </a:accent4>
      <a:accent5>
        <a:srgbClr val="665B2F"/>
      </a:accent5>
      <a:accent6>
        <a:srgbClr val="726635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Breitbild</PresentationFormat>
  <Paragraphs>236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</vt:lpstr>
      <vt:lpstr>Excalibur Project</vt:lpstr>
      <vt:lpstr>UNLEASH FUTURE® Lars Holger Engelhard - „The Brain &amp; Polymath“</vt:lpstr>
      <vt:lpstr>PowerPoint-Präsentation</vt:lpstr>
      <vt:lpstr>UNLEASH FUTURE® International Think Tank Of Highly Gifted People</vt:lpstr>
      <vt:lpstr>PowerPoint-Präsentation</vt:lpstr>
      <vt:lpstr>CHALLENGE – COVID19 Exponential Growth Quickly Pushes Capacities To The Limit</vt:lpstr>
      <vt:lpstr>CHALLENGE – COVID19 Problems Of Current Status – Cloud &amp; Platform Solutions</vt:lpstr>
      <vt:lpstr>PowerPoint-Präsentation</vt:lpstr>
      <vt:lpstr>DECENTRALIZED SOLUTION Empowerment, Trust, Community And Collaboration</vt:lpstr>
      <vt:lpstr>PowerPoint-Präsentation</vt:lpstr>
      <vt:lpstr>PowerPoint-Präsentation</vt:lpstr>
      <vt:lpstr>PowerPoint-Präsentation</vt:lpstr>
      <vt:lpstr>USER EXPERIENCE  Empowerment, Trust, Community And Collaboration</vt:lpstr>
      <vt:lpstr>USER EXPERIENCE Infection With A Virus</vt:lpstr>
      <vt:lpstr>USER EXPERIENCE Response To Contact Of Positive-Tested Person</vt:lpstr>
      <vt:lpstr>PowerPoint-Präsentation</vt:lpstr>
      <vt:lpstr>EXCALIBUR – INVESTIGATIVE INFECTION CHAIN ANALYSIS AND RESPONSE Achievements And Implementation State</vt:lpstr>
      <vt:lpstr>EXCALIBUR – INVESTIGATIVE INFECTION CHAIN ANALYSIS AND RESPONSE  Outlook And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A-FUNDING: CLEOPATRA</dc:title>
  <dc:creator>Stefanie Engelhard</dc:creator>
  <cp:lastModifiedBy>Lars Holger Engelhard</cp:lastModifiedBy>
  <cp:revision>309</cp:revision>
  <dcterms:modified xsi:type="dcterms:W3CDTF">2020-04-10T13:19:14Z</dcterms:modified>
</cp:coreProperties>
</file>